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sldIdLst>
    <p:sldId id="256" r:id="rId2"/>
    <p:sldId id="260" r:id="rId3"/>
    <p:sldId id="257" r:id="rId4"/>
    <p:sldId id="258" r:id="rId5"/>
    <p:sldId id="259" r:id="rId6"/>
    <p:sldId id="261"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0" autoAdjust="0"/>
    <p:restoredTop sz="94660"/>
  </p:normalViewPr>
  <p:slideViewPr>
    <p:cSldViewPr snapToGrid="0">
      <p:cViewPr varScale="1">
        <p:scale>
          <a:sx n="157" d="100"/>
          <a:sy n="157" d="100"/>
        </p:scale>
        <p:origin x="156" y="7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_rels/drawing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svg"/><Relationship Id="rId1" Type="http://schemas.openxmlformats.org/officeDocument/2006/relationships/image" Target="../media/image4.png"/><Relationship Id="rId4" Type="http://schemas.openxmlformats.org/officeDocument/2006/relationships/image" Target="../media/image7.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DDE0DA7-949C-43B4-A2BB-D26A1F64398C}"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7C20FDE0-EAF2-409A-9B40-007A71DEAE7A}">
      <dgm:prSet/>
      <dgm:spPr/>
      <dgm:t>
        <a:bodyPr/>
        <a:lstStyle/>
        <a:p>
          <a:pPr>
            <a:lnSpc>
              <a:spcPct val="100000"/>
            </a:lnSpc>
          </a:pPr>
          <a:r>
            <a:rPr lang="en-US" dirty="0"/>
            <a:t>a famous result in quantum mechanics that deals with the concept of entanglement.</a:t>
          </a:r>
        </a:p>
      </dgm:t>
    </dgm:pt>
    <dgm:pt modelId="{C99DB8B3-7802-4221-BDC8-DCEE70AB16C7}" type="parTrans" cxnId="{D138A662-27F4-4B82-AF4D-3F6219F2A69E}">
      <dgm:prSet/>
      <dgm:spPr/>
      <dgm:t>
        <a:bodyPr/>
        <a:lstStyle/>
        <a:p>
          <a:endParaRPr lang="en-US"/>
        </a:p>
      </dgm:t>
    </dgm:pt>
    <dgm:pt modelId="{3C1E8147-BF2C-43BC-A132-68F8A9D78D6F}" type="sibTrans" cxnId="{D138A662-27F4-4B82-AF4D-3F6219F2A69E}">
      <dgm:prSet/>
      <dgm:spPr/>
      <dgm:t>
        <a:bodyPr/>
        <a:lstStyle/>
        <a:p>
          <a:endParaRPr lang="en-US"/>
        </a:p>
      </dgm:t>
    </dgm:pt>
    <dgm:pt modelId="{15FCDE1E-533E-4B22-9303-9AF1BF56E6A1}">
      <dgm:prSet/>
      <dgm:spPr/>
      <dgm:t>
        <a:bodyPr/>
        <a:lstStyle/>
        <a:p>
          <a:pPr>
            <a:lnSpc>
              <a:spcPct val="100000"/>
            </a:lnSpc>
          </a:pPr>
          <a:r>
            <a:rPr lang="en-US" dirty="0"/>
            <a:t>first proposed by physicist John Bell in 1964 and has since been widely studied and tested through experiments.</a:t>
          </a:r>
        </a:p>
      </dgm:t>
    </dgm:pt>
    <dgm:pt modelId="{292B4AC5-DFF5-4858-9798-35089F6A50F5}" type="parTrans" cxnId="{64C2E770-416D-41DA-935E-E710E9B94727}">
      <dgm:prSet/>
      <dgm:spPr/>
      <dgm:t>
        <a:bodyPr/>
        <a:lstStyle/>
        <a:p>
          <a:endParaRPr lang="en-US"/>
        </a:p>
      </dgm:t>
    </dgm:pt>
    <dgm:pt modelId="{24249E59-4E1C-4EAA-A77A-3E0EF6C2762A}" type="sibTrans" cxnId="{64C2E770-416D-41DA-935E-E710E9B94727}">
      <dgm:prSet/>
      <dgm:spPr/>
      <dgm:t>
        <a:bodyPr/>
        <a:lstStyle/>
        <a:p>
          <a:endParaRPr lang="en-US"/>
        </a:p>
      </dgm:t>
    </dgm:pt>
    <dgm:pt modelId="{E0FD4324-65C8-4EC7-B00D-5E335B72EDDA}" type="pres">
      <dgm:prSet presAssocID="{BDDE0DA7-949C-43B4-A2BB-D26A1F64398C}" presName="root" presStyleCnt="0">
        <dgm:presLayoutVars>
          <dgm:dir/>
          <dgm:resizeHandles val="exact"/>
        </dgm:presLayoutVars>
      </dgm:prSet>
      <dgm:spPr/>
    </dgm:pt>
    <dgm:pt modelId="{0D7075F9-26A0-46FE-8D02-3FAD725F8679}" type="pres">
      <dgm:prSet presAssocID="{7C20FDE0-EAF2-409A-9B40-007A71DEAE7A}" presName="compNode" presStyleCnt="0"/>
      <dgm:spPr/>
    </dgm:pt>
    <dgm:pt modelId="{F6980094-EB0F-44FC-A739-8AA17A28EEE1}" type="pres">
      <dgm:prSet presAssocID="{7C20FDE0-EAF2-409A-9B40-007A71DEAE7A}" presName="bgRect" presStyleLbl="bgShp" presStyleIdx="0" presStyleCnt="2"/>
      <dgm:spPr/>
    </dgm:pt>
    <dgm:pt modelId="{E429A04E-DE64-4B84-8A97-F701E9CDD781}" type="pres">
      <dgm:prSet presAssocID="{7C20FDE0-EAF2-409A-9B40-007A71DEAE7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Atom"/>
        </a:ext>
      </dgm:extLst>
    </dgm:pt>
    <dgm:pt modelId="{8880493C-D69B-41B3-9DE6-D04468FCEA7B}" type="pres">
      <dgm:prSet presAssocID="{7C20FDE0-EAF2-409A-9B40-007A71DEAE7A}" presName="spaceRect" presStyleCnt="0"/>
      <dgm:spPr/>
    </dgm:pt>
    <dgm:pt modelId="{9A8D666D-DA08-4FD6-9A5B-D2D13C67F254}" type="pres">
      <dgm:prSet presAssocID="{7C20FDE0-EAF2-409A-9B40-007A71DEAE7A}" presName="parTx" presStyleLbl="revTx" presStyleIdx="0" presStyleCnt="2">
        <dgm:presLayoutVars>
          <dgm:chMax val="0"/>
          <dgm:chPref val="0"/>
        </dgm:presLayoutVars>
      </dgm:prSet>
      <dgm:spPr/>
    </dgm:pt>
    <dgm:pt modelId="{C9D0504E-0E7B-4E03-8AD9-67E8BAA7B953}" type="pres">
      <dgm:prSet presAssocID="{3C1E8147-BF2C-43BC-A132-68F8A9D78D6F}" presName="sibTrans" presStyleCnt="0"/>
      <dgm:spPr/>
    </dgm:pt>
    <dgm:pt modelId="{C7A7DFE0-9699-4777-AEFC-583576D48660}" type="pres">
      <dgm:prSet presAssocID="{15FCDE1E-533E-4B22-9303-9AF1BF56E6A1}" presName="compNode" presStyleCnt="0"/>
      <dgm:spPr/>
    </dgm:pt>
    <dgm:pt modelId="{BC71C0AF-3B7B-46F3-8434-C47D52EA6092}" type="pres">
      <dgm:prSet presAssocID="{15FCDE1E-533E-4B22-9303-9AF1BF56E6A1}" presName="bgRect" presStyleLbl="bgShp" presStyleIdx="1" presStyleCnt="2"/>
      <dgm:spPr/>
    </dgm:pt>
    <dgm:pt modelId="{D797A732-2993-4A79-B82E-8A3E919109F3}" type="pres">
      <dgm:prSet presAssocID="{15FCDE1E-533E-4B22-9303-9AF1BF56E6A1}"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Microscope"/>
        </a:ext>
      </dgm:extLst>
    </dgm:pt>
    <dgm:pt modelId="{5267DDF7-685E-4E47-8CDE-D3A64BDA57CF}" type="pres">
      <dgm:prSet presAssocID="{15FCDE1E-533E-4B22-9303-9AF1BF56E6A1}" presName="spaceRect" presStyleCnt="0"/>
      <dgm:spPr/>
    </dgm:pt>
    <dgm:pt modelId="{07DBC7EF-3080-434A-8249-9B2B2C6D3AC1}" type="pres">
      <dgm:prSet presAssocID="{15FCDE1E-533E-4B22-9303-9AF1BF56E6A1}" presName="parTx" presStyleLbl="revTx" presStyleIdx="1" presStyleCnt="2">
        <dgm:presLayoutVars>
          <dgm:chMax val="0"/>
          <dgm:chPref val="0"/>
        </dgm:presLayoutVars>
      </dgm:prSet>
      <dgm:spPr/>
    </dgm:pt>
  </dgm:ptLst>
  <dgm:cxnLst>
    <dgm:cxn modelId="{D138A662-27F4-4B82-AF4D-3F6219F2A69E}" srcId="{BDDE0DA7-949C-43B4-A2BB-D26A1F64398C}" destId="{7C20FDE0-EAF2-409A-9B40-007A71DEAE7A}" srcOrd="0" destOrd="0" parTransId="{C99DB8B3-7802-4221-BDC8-DCEE70AB16C7}" sibTransId="{3C1E8147-BF2C-43BC-A132-68F8A9D78D6F}"/>
    <dgm:cxn modelId="{64C2E770-416D-41DA-935E-E710E9B94727}" srcId="{BDDE0DA7-949C-43B4-A2BB-D26A1F64398C}" destId="{15FCDE1E-533E-4B22-9303-9AF1BF56E6A1}" srcOrd="1" destOrd="0" parTransId="{292B4AC5-DFF5-4858-9798-35089F6A50F5}" sibTransId="{24249E59-4E1C-4EAA-A77A-3E0EF6C2762A}"/>
    <dgm:cxn modelId="{916E419B-47CF-47E7-8D04-46FF85F2FCAE}" type="presOf" srcId="{15FCDE1E-533E-4B22-9303-9AF1BF56E6A1}" destId="{07DBC7EF-3080-434A-8249-9B2B2C6D3AC1}" srcOrd="0" destOrd="0" presId="urn:microsoft.com/office/officeart/2018/2/layout/IconVerticalSolidList"/>
    <dgm:cxn modelId="{4B4783F0-7F7F-4975-AF12-8F64FEB6874E}" type="presOf" srcId="{BDDE0DA7-949C-43B4-A2BB-D26A1F64398C}" destId="{E0FD4324-65C8-4EC7-B00D-5E335B72EDDA}" srcOrd="0" destOrd="0" presId="urn:microsoft.com/office/officeart/2018/2/layout/IconVerticalSolidList"/>
    <dgm:cxn modelId="{4722E7F9-8CD3-479E-9FD2-85E2AFF12E63}" type="presOf" srcId="{7C20FDE0-EAF2-409A-9B40-007A71DEAE7A}" destId="{9A8D666D-DA08-4FD6-9A5B-D2D13C67F254}" srcOrd="0" destOrd="0" presId="urn:microsoft.com/office/officeart/2018/2/layout/IconVerticalSolidList"/>
    <dgm:cxn modelId="{84DFF2D7-79FB-4D7D-AEBC-AEFCBA11948F}" type="presParOf" srcId="{E0FD4324-65C8-4EC7-B00D-5E335B72EDDA}" destId="{0D7075F9-26A0-46FE-8D02-3FAD725F8679}" srcOrd="0" destOrd="0" presId="urn:microsoft.com/office/officeart/2018/2/layout/IconVerticalSolidList"/>
    <dgm:cxn modelId="{4A511D49-31D8-4FAF-A890-E39D31BEC911}" type="presParOf" srcId="{0D7075F9-26A0-46FE-8D02-3FAD725F8679}" destId="{F6980094-EB0F-44FC-A739-8AA17A28EEE1}" srcOrd="0" destOrd="0" presId="urn:microsoft.com/office/officeart/2018/2/layout/IconVerticalSolidList"/>
    <dgm:cxn modelId="{DE8E77CF-B91F-4CB7-BC54-725682DAA6F4}" type="presParOf" srcId="{0D7075F9-26A0-46FE-8D02-3FAD725F8679}" destId="{E429A04E-DE64-4B84-8A97-F701E9CDD781}" srcOrd="1" destOrd="0" presId="urn:microsoft.com/office/officeart/2018/2/layout/IconVerticalSolidList"/>
    <dgm:cxn modelId="{13710EEE-447A-4ECA-8F15-DB1EFC2B61B5}" type="presParOf" srcId="{0D7075F9-26A0-46FE-8D02-3FAD725F8679}" destId="{8880493C-D69B-41B3-9DE6-D04468FCEA7B}" srcOrd="2" destOrd="0" presId="urn:microsoft.com/office/officeart/2018/2/layout/IconVerticalSolidList"/>
    <dgm:cxn modelId="{48C44ED8-BC85-43D9-A4EE-B17F181C2075}" type="presParOf" srcId="{0D7075F9-26A0-46FE-8D02-3FAD725F8679}" destId="{9A8D666D-DA08-4FD6-9A5B-D2D13C67F254}" srcOrd="3" destOrd="0" presId="urn:microsoft.com/office/officeart/2018/2/layout/IconVerticalSolidList"/>
    <dgm:cxn modelId="{98933199-ED47-4250-A0D8-856A1ABD6D6C}" type="presParOf" srcId="{E0FD4324-65C8-4EC7-B00D-5E335B72EDDA}" destId="{C9D0504E-0E7B-4E03-8AD9-67E8BAA7B953}" srcOrd="1" destOrd="0" presId="urn:microsoft.com/office/officeart/2018/2/layout/IconVerticalSolidList"/>
    <dgm:cxn modelId="{24D934A1-CBF6-4E1E-82EB-86CC01414D4D}" type="presParOf" srcId="{E0FD4324-65C8-4EC7-B00D-5E335B72EDDA}" destId="{C7A7DFE0-9699-4777-AEFC-583576D48660}" srcOrd="2" destOrd="0" presId="urn:microsoft.com/office/officeart/2018/2/layout/IconVerticalSolidList"/>
    <dgm:cxn modelId="{A47842BA-BA06-4A90-A59E-860B8D1E8A83}" type="presParOf" srcId="{C7A7DFE0-9699-4777-AEFC-583576D48660}" destId="{BC71C0AF-3B7B-46F3-8434-C47D52EA6092}" srcOrd="0" destOrd="0" presId="urn:microsoft.com/office/officeart/2018/2/layout/IconVerticalSolidList"/>
    <dgm:cxn modelId="{597A353A-734F-47C7-B368-F5C7D2FB6A3C}" type="presParOf" srcId="{C7A7DFE0-9699-4777-AEFC-583576D48660}" destId="{D797A732-2993-4A79-B82E-8A3E919109F3}" srcOrd="1" destOrd="0" presId="urn:microsoft.com/office/officeart/2018/2/layout/IconVerticalSolidList"/>
    <dgm:cxn modelId="{48C6D954-8530-4B77-AD7C-745E9681AC9A}" type="presParOf" srcId="{C7A7DFE0-9699-4777-AEFC-583576D48660}" destId="{5267DDF7-685E-4E47-8CDE-D3A64BDA57CF}" srcOrd="2" destOrd="0" presId="urn:microsoft.com/office/officeart/2018/2/layout/IconVerticalSolidList"/>
    <dgm:cxn modelId="{23C7A5FD-44E2-4726-8D4E-FAFDB2F78F14}" type="presParOf" srcId="{C7A7DFE0-9699-4777-AEFC-583576D48660}" destId="{07DBC7EF-3080-434A-8249-9B2B2C6D3AC1}"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980094-EB0F-44FC-A739-8AA17A28EEE1}">
      <dsp:nvSpPr>
        <dsp:cNvPr id="0" name=""/>
        <dsp:cNvSpPr/>
      </dsp:nvSpPr>
      <dsp:spPr>
        <a:xfrm>
          <a:off x="0" y="543960"/>
          <a:ext cx="5387975" cy="10042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429A04E-DE64-4B84-8A97-F701E9CDD781}">
      <dsp:nvSpPr>
        <dsp:cNvPr id="0" name=""/>
        <dsp:cNvSpPr/>
      </dsp:nvSpPr>
      <dsp:spPr>
        <a:xfrm>
          <a:off x="303781" y="769913"/>
          <a:ext cx="552329" cy="55232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A8D666D-DA08-4FD6-9A5B-D2D13C67F254}">
      <dsp:nvSpPr>
        <dsp:cNvPr id="0" name=""/>
        <dsp:cNvSpPr/>
      </dsp:nvSpPr>
      <dsp:spPr>
        <a:xfrm>
          <a:off x="1159892" y="543960"/>
          <a:ext cx="4228082" cy="10042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282" tIns="106282" rIns="106282" bIns="106282" numCol="1" spcCol="1270" anchor="ctr" anchorCtr="0">
          <a:noAutofit/>
        </a:bodyPr>
        <a:lstStyle/>
        <a:p>
          <a:pPr marL="0" lvl="0" indent="0" algn="l" defTabSz="755650">
            <a:lnSpc>
              <a:spcPct val="100000"/>
            </a:lnSpc>
            <a:spcBef>
              <a:spcPct val="0"/>
            </a:spcBef>
            <a:spcAft>
              <a:spcPct val="35000"/>
            </a:spcAft>
            <a:buNone/>
          </a:pPr>
          <a:r>
            <a:rPr lang="en-US" sz="1700" kern="1200" dirty="0"/>
            <a:t>a famous result in quantum mechanics that deals with the concept of entanglement.</a:t>
          </a:r>
        </a:p>
      </dsp:txBody>
      <dsp:txXfrm>
        <a:off x="1159892" y="543960"/>
        <a:ext cx="4228082" cy="1004235"/>
      </dsp:txXfrm>
    </dsp:sp>
    <dsp:sp modelId="{BC71C0AF-3B7B-46F3-8434-C47D52EA6092}">
      <dsp:nvSpPr>
        <dsp:cNvPr id="0" name=""/>
        <dsp:cNvSpPr/>
      </dsp:nvSpPr>
      <dsp:spPr>
        <a:xfrm>
          <a:off x="0" y="1799255"/>
          <a:ext cx="5387975" cy="1004235"/>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797A732-2993-4A79-B82E-8A3E919109F3}">
      <dsp:nvSpPr>
        <dsp:cNvPr id="0" name=""/>
        <dsp:cNvSpPr/>
      </dsp:nvSpPr>
      <dsp:spPr>
        <a:xfrm>
          <a:off x="303781" y="2025208"/>
          <a:ext cx="552329" cy="552329"/>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7DBC7EF-3080-434A-8249-9B2B2C6D3AC1}">
      <dsp:nvSpPr>
        <dsp:cNvPr id="0" name=""/>
        <dsp:cNvSpPr/>
      </dsp:nvSpPr>
      <dsp:spPr>
        <a:xfrm>
          <a:off x="1159892" y="1799255"/>
          <a:ext cx="4228082" cy="10042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282" tIns="106282" rIns="106282" bIns="106282" numCol="1" spcCol="1270" anchor="ctr" anchorCtr="0">
          <a:noAutofit/>
        </a:bodyPr>
        <a:lstStyle/>
        <a:p>
          <a:pPr marL="0" lvl="0" indent="0" algn="l" defTabSz="755650">
            <a:lnSpc>
              <a:spcPct val="100000"/>
            </a:lnSpc>
            <a:spcBef>
              <a:spcPct val="0"/>
            </a:spcBef>
            <a:spcAft>
              <a:spcPct val="35000"/>
            </a:spcAft>
            <a:buNone/>
          </a:pPr>
          <a:r>
            <a:rPr lang="en-US" sz="1700" kern="1200" dirty="0"/>
            <a:t>first proposed by physicist John Bell in 1964 and has since been widely studied and tested through experiments.</a:t>
          </a:r>
        </a:p>
      </dsp:txBody>
      <dsp:txXfrm>
        <a:off x="1159892" y="1799255"/>
        <a:ext cx="4228082" cy="100423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svg>
</file>

<file path=ppt/media/image3.sv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612648" y="557783"/>
            <a:ext cx="10969752" cy="313080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612648" y="3902206"/>
            <a:ext cx="10969752" cy="2240529"/>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79C5A860-F335-4252-AA00-24FB67ED2982}" type="datetime1">
              <a:rPr lang="en-US" smtClean="0"/>
              <a:t>5/16/2023</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2381808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46AB1048-0047-48CA-88BA-D69B470942CF}" type="datetime1">
              <a:rPr lang="en-US" smtClean="0"/>
              <a:t>5/16/2023</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1933658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557784"/>
            <a:ext cx="2854452" cy="564342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612648" y="557784"/>
            <a:ext cx="7734300" cy="56434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5BD83879-648C-49A9-81A2-0EF5946532D0}" type="datetime1">
              <a:rPr lang="en-US" smtClean="0"/>
              <a:t>5/16/2023</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290463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D04BC802-30E3-4658-9CCA-F873646FEC67}" type="datetime1">
              <a:rPr lang="en-US" smtClean="0"/>
              <a:t>5/16/2023</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647693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612648" y="557784"/>
            <a:ext cx="10969752" cy="3146400"/>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612648" y="3902207"/>
            <a:ext cx="10969752" cy="2187443"/>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AB227A3-19CE-4153-81CE-64EB7AB094B3}" type="datetime1">
              <a:rPr lang="en-US" smtClean="0"/>
              <a:t>5/16/2023</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0019569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609600"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2"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B819A100-10F6-477E-8847-29D479EF1C92}" type="datetime1">
              <a:rPr lang="en-US" smtClean="0"/>
              <a:t>5/16/2023</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2439617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609600" y="365125"/>
            <a:ext cx="1074578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609600" y="1895096"/>
            <a:ext cx="5387975"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609600" y="2842211"/>
            <a:ext cx="5387975"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67890" y="1895096"/>
            <a:ext cx="541451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67890" y="2842211"/>
            <a:ext cx="5414510"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5DF128AB-198A-495F-8475-FDB360C9873F}" type="datetime1">
              <a:rPr lang="en-US" smtClean="0"/>
              <a:t>5/16/2023</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428697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21A235E-F8FD-479F-9FC7-18BE84110877}" type="datetime1">
              <a:rPr lang="en-US" smtClean="0"/>
              <a:t>5/16/2023</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558093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E890F09B-68DA-462E-9DB4-4C9ADAB8CBCC}" type="datetime1">
              <a:rPr lang="en-US" smtClean="0"/>
              <a:t>5/16/2023</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8451258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612649" y="457199"/>
            <a:ext cx="4970822" cy="2660205"/>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6096000" y="457200"/>
            <a:ext cx="5483352" cy="574400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612649" y="3329989"/>
            <a:ext cx="4970822" cy="287121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17AC4E36-FABE-47EB-AA7F-C19A93824617}" type="datetime1">
              <a:rPr lang="en-US" smtClean="0"/>
              <a:t>5/16/2023</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270075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612649" y="457199"/>
            <a:ext cx="4970822" cy="26674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6096000" y="457199"/>
            <a:ext cx="5483352" cy="540385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612649" y="3322708"/>
            <a:ext cx="4970822" cy="254628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F199CE6B-5DE6-4A2D-B72E-5E8969F9F56F}" type="datetime1">
              <a:rPr lang="en-US" smtClean="0"/>
              <a:t>5/16/2023</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4266537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2E603F-28B7-4831-BF23-65FBAB13D5FB}"/>
              </a:ext>
            </a:extLst>
          </p:cNvPr>
          <p:cNvSpPr/>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609600" y="557784"/>
            <a:ext cx="10972800"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609600" y="2106204"/>
            <a:ext cx="10972800" cy="403653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609600" y="6356350"/>
            <a:ext cx="2743200" cy="365125"/>
          </a:xfrm>
          <a:prstGeom prst="rect">
            <a:avLst/>
          </a:prstGeom>
        </p:spPr>
        <p:txBody>
          <a:bodyPr vert="horz" lIns="91440" tIns="45720" rIns="91440" bIns="45720" rtlCol="0" anchor="ctr"/>
          <a:lstStyle>
            <a:lvl1pPr algn="l">
              <a:defRPr lang="en-US" sz="800" kern="1200" cap="all" spc="200" smtClean="0">
                <a:solidFill>
                  <a:schemeClr val="tx1"/>
                </a:solidFill>
                <a:latin typeface="+mn-lt"/>
                <a:ea typeface="+mn-ea"/>
                <a:cs typeface="Segoe UI Semilight" panose="020B0402040204020203" pitchFamily="34" charset="0"/>
              </a:defRPr>
            </a:lvl1pPr>
          </a:lstStyle>
          <a:p>
            <a:fld id="{F481A142-DA77-4A5F-AD1F-14E6C18F0F5F}" type="datetime1">
              <a:rPr lang="en-US" smtClean="0"/>
              <a:t>5/16/2023</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800" kern="1200" cap="all" spc="200" dirty="0">
                <a:solidFill>
                  <a:schemeClr val="tx1"/>
                </a:solidFill>
                <a:latin typeface="+mn-lt"/>
                <a:ea typeface="+mn-ea"/>
                <a:cs typeface="Segoe UI Semilight" panose="020B0402040204020203" pitchFamily="34" charset="0"/>
              </a:defRPr>
            </a:lvl1pPr>
          </a:lstStyle>
          <a:p>
            <a:endParaRPr lang="en-US" dirty="0"/>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10134600" y="6356350"/>
            <a:ext cx="1447800" cy="365125"/>
          </a:xfrm>
          <a:prstGeom prst="rect">
            <a:avLst/>
          </a:prstGeom>
        </p:spPr>
        <p:txBody>
          <a:bodyPr vert="horz" lIns="91440" tIns="45720" rIns="91440" bIns="45720" rtlCol="0" anchor="ctr"/>
          <a:lstStyle>
            <a:lvl1pPr algn="r">
              <a:defRPr lang="en-US" sz="800" kern="1200" cap="all" spc="200" smtClean="0">
                <a:solidFill>
                  <a:schemeClr val="tx1"/>
                </a:solidFill>
                <a:latin typeface="+mn-lt"/>
                <a:ea typeface="+mn-ea"/>
                <a:cs typeface="Segoe UI Semilight" panose="020B0402040204020203" pitchFamily="34" charset="0"/>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3371090435"/>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Clr>
          <a:schemeClr val="accent5"/>
        </a:buClr>
        <a:buFont typeface="Avenir Next LT Pro" panose="020B05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10000"/>
        </a:lnSpc>
        <a:spcBef>
          <a:spcPts val="500"/>
        </a:spcBef>
        <a:buClr>
          <a:schemeClr val="accent5"/>
        </a:buClr>
        <a:buFont typeface="Avenir Next LT Pro" panose="020B05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Clr>
          <a:schemeClr val="accent5"/>
        </a:buClr>
        <a:buFont typeface="Avenir Next LT Pro" panose="020B05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slideLayout" Target="../slideLayouts/slideLayout2.xml"/><Relationship Id="rId1" Type="http://schemas.openxmlformats.org/officeDocument/2006/relationships/video" Target="https://www.youtube.com/embed/5SIxEiL8ujA?feature=oembed"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E15305-164C-44CD-9E0F-420C2DC1B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11" name="Rectangle 10">
            <a:extLst>
              <a:ext uri="{FF2B5EF4-FFF2-40B4-BE49-F238E27FC236}">
                <a16:creationId xmlns:a16="http://schemas.microsoft.com/office/drawing/2014/main" id="{4A2DC5C2-CCA7-49E4-B67F-6F121D488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Connected sticks shaping polygons background">
            <a:extLst>
              <a:ext uri="{FF2B5EF4-FFF2-40B4-BE49-F238E27FC236}">
                <a16:creationId xmlns:a16="http://schemas.microsoft.com/office/drawing/2014/main" id="{892A8287-CC7D-C1AB-F53E-FAD947596111}"/>
              </a:ext>
            </a:extLst>
          </p:cNvPr>
          <p:cNvPicPr>
            <a:picLocks noChangeAspect="1"/>
          </p:cNvPicPr>
          <p:nvPr/>
        </p:nvPicPr>
        <p:blipFill rotWithShape="1">
          <a:blip r:embed="rId2"/>
          <a:srcRect t="10016" b="5715"/>
          <a:stretch/>
        </p:blipFill>
        <p:spPr>
          <a:xfrm>
            <a:off x="-1" y="10"/>
            <a:ext cx="12192001" cy="6857990"/>
          </a:xfrm>
          <a:prstGeom prst="rect">
            <a:avLst/>
          </a:prstGeom>
        </p:spPr>
      </p:pic>
      <p:sp useBgFill="1">
        <p:nvSpPr>
          <p:cNvPr id="13" name="Freeform: Shape 12">
            <a:extLst>
              <a:ext uri="{FF2B5EF4-FFF2-40B4-BE49-F238E27FC236}">
                <a16:creationId xmlns:a16="http://schemas.microsoft.com/office/drawing/2014/main" id="{27966D5E-7857-415C-B50C-0DD96BCB7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7986" y="0"/>
            <a:ext cx="10615629" cy="6858000"/>
          </a:xfrm>
          <a:custGeom>
            <a:avLst/>
            <a:gdLst>
              <a:gd name="connsiteX0" fmla="*/ 7169276 w 10615629"/>
              <a:gd name="connsiteY0" fmla="*/ 5704266 h 6858000"/>
              <a:gd name="connsiteX1" fmla="*/ 7514897 w 10615629"/>
              <a:gd name="connsiteY1" fmla="*/ 6049887 h 6858000"/>
              <a:gd name="connsiteX2" fmla="*/ 7169276 w 10615629"/>
              <a:gd name="connsiteY2" fmla="*/ 6395508 h 6858000"/>
              <a:gd name="connsiteX3" fmla="*/ 6823655 w 10615629"/>
              <a:gd name="connsiteY3" fmla="*/ 6049887 h 6858000"/>
              <a:gd name="connsiteX4" fmla="*/ 7169276 w 10615629"/>
              <a:gd name="connsiteY4" fmla="*/ 5704266 h 6858000"/>
              <a:gd name="connsiteX5" fmla="*/ 10010446 w 10615629"/>
              <a:gd name="connsiteY5" fmla="*/ 2324705 h 6858000"/>
              <a:gd name="connsiteX6" fmla="*/ 10456760 w 10615629"/>
              <a:gd name="connsiteY6" fmla="*/ 2771019 h 6858000"/>
              <a:gd name="connsiteX7" fmla="*/ 10010446 w 10615629"/>
              <a:gd name="connsiteY7" fmla="*/ 3217333 h 6858000"/>
              <a:gd name="connsiteX8" fmla="*/ 9564132 w 10615629"/>
              <a:gd name="connsiteY8" fmla="*/ 2771019 h 6858000"/>
              <a:gd name="connsiteX9" fmla="*/ 10010446 w 10615629"/>
              <a:gd name="connsiteY9" fmla="*/ 2324705 h 6858000"/>
              <a:gd name="connsiteX10" fmla="*/ 10354145 w 10615629"/>
              <a:gd name="connsiteY10" fmla="*/ 1665213 h 6858000"/>
              <a:gd name="connsiteX11" fmla="*/ 10615629 w 10615629"/>
              <a:gd name="connsiteY11" fmla="*/ 1926697 h 6858000"/>
              <a:gd name="connsiteX12" fmla="*/ 10354145 w 10615629"/>
              <a:gd name="connsiteY12" fmla="*/ 2188181 h 6858000"/>
              <a:gd name="connsiteX13" fmla="*/ 10092661 w 10615629"/>
              <a:gd name="connsiteY13" fmla="*/ 1926697 h 6858000"/>
              <a:gd name="connsiteX14" fmla="*/ 10354145 w 10615629"/>
              <a:gd name="connsiteY14" fmla="*/ 1665213 h 6858000"/>
              <a:gd name="connsiteX15" fmla="*/ 1458901 w 10615629"/>
              <a:gd name="connsiteY15" fmla="*/ 659644 h 6858000"/>
              <a:gd name="connsiteX16" fmla="*/ 1905215 w 10615629"/>
              <a:gd name="connsiteY16" fmla="*/ 1105958 h 6858000"/>
              <a:gd name="connsiteX17" fmla="*/ 1458901 w 10615629"/>
              <a:gd name="connsiteY17" fmla="*/ 1552272 h 6858000"/>
              <a:gd name="connsiteX18" fmla="*/ 1012587 w 10615629"/>
              <a:gd name="connsiteY18" fmla="*/ 1105958 h 6858000"/>
              <a:gd name="connsiteX19" fmla="*/ 1458901 w 10615629"/>
              <a:gd name="connsiteY19" fmla="*/ 659644 h 6858000"/>
              <a:gd name="connsiteX20" fmla="*/ 6674038 w 10615629"/>
              <a:gd name="connsiteY20" fmla="*/ 0 h 6858000"/>
              <a:gd name="connsiteX21" fmla="*/ 10121228 w 10615629"/>
              <a:gd name="connsiteY21" fmla="*/ 0 h 6858000"/>
              <a:gd name="connsiteX22" fmla="*/ 10122250 w 10615629"/>
              <a:gd name="connsiteY22" fmla="*/ 1542 h 6858000"/>
              <a:gd name="connsiteX23" fmla="*/ 9914575 w 10615629"/>
              <a:gd name="connsiteY23" fmla="*/ 1714821 h 6858000"/>
              <a:gd name="connsiteX24" fmla="*/ 9361609 w 10615629"/>
              <a:gd name="connsiteY24" fmla="*/ 2396453 h 6858000"/>
              <a:gd name="connsiteX25" fmla="*/ 9334635 w 10615629"/>
              <a:gd name="connsiteY25" fmla="*/ 3107486 h 6858000"/>
              <a:gd name="connsiteX26" fmla="*/ 9815042 w 10615629"/>
              <a:gd name="connsiteY26" fmla="*/ 3891891 h 6858000"/>
              <a:gd name="connsiteX27" fmla="*/ 9376176 w 10615629"/>
              <a:gd name="connsiteY27" fmla="*/ 5202286 h 6858000"/>
              <a:gd name="connsiteX28" fmla="*/ 7869813 w 10615629"/>
              <a:gd name="connsiteY28" fmla="*/ 5436960 h 6858000"/>
              <a:gd name="connsiteX29" fmla="*/ 6545392 w 10615629"/>
              <a:gd name="connsiteY29" fmla="*/ 5630362 h 6858000"/>
              <a:gd name="connsiteX30" fmla="*/ 5772723 w 10615629"/>
              <a:gd name="connsiteY30" fmla="*/ 6502431 h 6858000"/>
              <a:gd name="connsiteX31" fmla="*/ 5542129 w 10615629"/>
              <a:gd name="connsiteY31" fmla="*/ 6791052 h 6858000"/>
              <a:gd name="connsiteX32" fmla="*/ 5487454 w 10615629"/>
              <a:gd name="connsiteY32" fmla="*/ 6858000 h 6858000"/>
              <a:gd name="connsiteX33" fmla="*/ 3860772 w 10615629"/>
              <a:gd name="connsiteY33" fmla="*/ 6858000 h 6858000"/>
              <a:gd name="connsiteX34" fmla="*/ 3806309 w 10615629"/>
              <a:gd name="connsiteY34" fmla="*/ 6753976 h 6858000"/>
              <a:gd name="connsiteX35" fmla="*/ 3692626 w 10615629"/>
              <a:gd name="connsiteY35" fmla="*/ 6315366 h 6858000"/>
              <a:gd name="connsiteX36" fmla="*/ 2561203 w 10615629"/>
              <a:gd name="connsiteY36" fmla="*/ 5694965 h 6858000"/>
              <a:gd name="connsiteX37" fmla="*/ 69617 w 10615629"/>
              <a:gd name="connsiteY37" fmla="*/ 4316865 h 6858000"/>
              <a:gd name="connsiteX38" fmla="*/ 1643 w 10615629"/>
              <a:gd name="connsiteY38" fmla="*/ 3718987 h 6858000"/>
              <a:gd name="connsiteX39" fmla="*/ 368893 w 10615629"/>
              <a:gd name="connsiteY39" fmla="*/ 2555465 h 6858000"/>
              <a:gd name="connsiteX40" fmla="*/ 1113509 w 10615629"/>
              <a:gd name="connsiteY40" fmla="*/ 2231777 h 6858000"/>
              <a:gd name="connsiteX41" fmla="*/ 2037233 w 10615629"/>
              <a:gd name="connsiteY41" fmla="*/ 2044714 h 6858000"/>
              <a:gd name="connsiteX42" fmla="*/ 2547311 w 10615629"/>
              <a:gd name="connsiteY42" fmla="*/ 1444273 h 6858000"/>
              <a:gd name="connsiteX43" fmla="*/ 3900864 w 10615629"/>
              <a:gd name="connsiteY43" fmla="*/ 617925 h 6858000"/>
              <a:gd name="connsiteX44" fmla="*/ 4571572 w 10615629"/>
              <a:gd name="connsiteY44" fmla="*/ 899937 h 6858000"/>
              <a:gd name="connsiteX45" fmla="*/ 6039226 w 10615629"/>
              <a:gd name="connsiteY45" fmla="*/ 670658 h 6858000"/>
              <a:gd name="connsiteX46" fmla="*/ 6656610 w 10615629"/>
              <a:gd name="connsiteY46" fmla="*/ 1615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0615629" h="6858000">
                <a:moveTo>
                  <a:pt x="7169276" y="5704266"/>
                </a:moveTo>
                <a:cubicBezTo>
                  <a:pt x="7360157" y="5704266"/>
                  <a:pt x="7514897" y="5859006"/>
                  <a:pt x="7514897" y="6049887"/>
                </a:cubicBezTo>
                <a:cubicBezTo>
                  <a:pt x="7514897" y="6240768"/>
                  <a:pt x="7360157" y="6395508"/>
                  <a:pt x="7169276" y="6395508"/>
                </a:cubicBezTo>
                <a:cubicBezTo>
                  <a:pt x="6978395" y="6395508"/>
                  <a:pt x="6823655" y="6240768"/>
                  <a:pt x="6823655" y="6049887"/>
                </a:cubicBezTo>
                <a:cubicBezTo>
                  <a:pt x="6823655" y="5859006"/>
                  <a:pt x="6978395" y="5704266"/>
                  <a:pt x="7169276" y="5704266"/>
                </a:cubicBezTo>
                <a:close/>
                <a:moveTo>
                  <a:pt x="10010446" y="2324705"/>
                </a:moveTo>
                <a:cubicBezTo>
                  <a:pt x="10256938" y="2324705"/>
                  <a:pt x="10456760" y="2524528"/>
                  <a:pt x="10456760" y="2771019"/>
                </a:cubicBezTo>
                <a:cubicBezTo>
                  <a:pt x="10456760" y="3017511"/>
                  <a:pt x="10256938" y="3217333"/>
                  <a:pt x="10010446" y="3217333"/>
                </a:cubicBezTo>
                <a:cubicBezTo>
                  <a:pt x="9763954" y="3217333"/>
                  <a:pt x="9564132" y="3017511"/>
                  <a:pt x="9564132" y="2771019"/>
                </a:cubicBezTo>
                <a:cubicBezTo>
                  <a:pt x="9564132" y="2524528"/>
                  <a:pt x="9763954" y="2324705"/>
                  <a:pt x="10010446" y="2324705"/>
                </a:cubicBezTo>
                <a:close/>
                <a:moveTo>
                  <a:pt x="10354145" y="1665213"/>
                </a:moveTo>
                <a:cubicBezTo>
                  <a:pt x="10498559" y="1665213"/>
                  <a:pt x="10615629" y="1782283"/>
                  <a:pt x="10615629" y="1926697"/>
                </a:cubicBezTo>
                <a:cubicBezTo>
                  <a:pt x="10615629" y="2071111"/>
                  <a:pt x="10498559" y="2188181"/>
                  <a:pt x="10354145" y="2188181"/>
                </a:cubicBezTo>
                <a:cubicBezTo>
                  <a:pt x="10209731" y="2188181"/>
                  <a:pt x="10092661" y="2071111"/>
                  <a:pt x="10092661" y="1926697"/>
                </a:cubicBezTo>
                <a:cubicBezTo>
                  <a:pt x="10092661" y="1782283"/>
                  <a:pt x="10209731" y="1665213"/>
                  <a:pt x="10354145" y="1665213"/>
                </a:cubicBezTo>
                <a:close/>
                <a:moveTo>
                  <a:pt x="1458901" y="659644"/>
                </a:moveTo>
                <a:cubicBezTo>
                  <a:pt x="1705393" y="659644"/>
                  <a:pt x="1905215" y="859466"/>
                  <a:pt x="1905215" y="1105958"/>
                </a:cubicBezTo>
                <a:cubicBezTo>
                  <a:pt x="1905215" y="1352450"/>
                  <a:pt x="1705393" y="1552272"/>
                  <a:pt x="1458901" y="1552272"/>
                </a:cubicBezTo>
                <a:cubicBezTo>
                  <a:pt x="1212409" y="1552272"/>
                  <a:pt x="1012587" y="1352450"/>
                  <a:pt x="1012587" y="1105958"/>
                </a:cubicBezTo>
                <a:cubicBezTo>
                  <a:pt x="1012587" y="859466"/>
                  <a:pt x="1212409" y="659644"/>
                  <a:pt x="1458901" y="659644"/>
                </a:cubicBezTo>
                <a:close/>
                <a:moveTo>
                  <a:pt x="6674038" y="0"/>
                </a:moveTo>
                <a:lnTo>
                  <a:pt x="10121228" y="0"/>
                </a:lnTo>
                <a:lnTo>
                  <a:pt x="10122250" y="1542"/>
                </a:lnTo>
                <a:cubicBezTo>
                  <a:pt x="10407914" y="485220"/>
                  <a:pt x="10448238" y="1134713"/>
                  <a:pt x="9914575" y="1714821"/>
                </a:cubicBezTo>
                <a:cubicBezTo>
                  <a:pt x="9716856" y="1929804"/>
                  <a:pt x="9539638" y="2164208"/>
                  <a:pt x="9361609" y="2396453"/>
                </a:cubicBezTo>
                <a:cubicBezTo>
                  <a:pt x="9193292" y="2616157"/>
                  <a:pt x="9188572" y="2869712"/>
                  <a:pt x="9334635" y="3107486"/>
                </a:cubicBezTo>
                <a:cubicBezTo>
                  <a:pt x="9495670" y="3368730"/>
                  <a:pt x="9683004" y="3617025"/>
                  <a:pt x="9815042" y="3891891"/>
                </a:cubicBezTo>
                <a:cubicBezTo>
                  <a:pt x="10050525" y="4382007"/>
                  <a:pt x="9955575" y="4864841"/>
                  <a:pt x="9376176" y="5202286"/>
                </a:cubicBezTo>
                <a:cubicBezTo>
                  <a:pt x="8901029" y="5479039"/>
                  <a:pt x="8396077" y="5489829"/>
                  <a:pt x="7869813" y="5436960"/>
                </a:cubicBezTo>
                <a:cubicBezTo>
                  <a:pt x="7414764" y="5391373"/>
                  <a:pt x="6924917" y="5356038"/>
                  <a:pt x="6545392" y="5630362"/>
                </a:cubicBezTo>
                <a:cubicBezTo>
                  <a:pt x="6238294" y="5852628"/>
                  <a:pt x="6024795" y="6205178"/>
                  <a:pt x="5772723" y="6502431"/>
                </a:cubicBezTo>
                <a:cubicBezTo>
                  <a:pt x="5693285" y="6596233"/>
                  <a:pt x="5618533" y="6694485"/>
                  <a:pt x="5542129" y="6791052"/>
                </a:cubicBezTo>
                <a:lnTo>
                  <a:pt x="5487454" y="6858000"/>
                </a:lnTo>
                <a:lnTo>
                  <a:pt x="3860772" y="6858000"/>
                </a:lnTo>
                <a:lnTo>
                  <a:pt x="3806309" y="6753976"/>
                </a:lnTo>
                <a:cubicBezTo>
                  <a:pt x="3748311" y="6617180"/>
                  <a:pt x="3717510" y="6461835"/>
                  <a:pt x="3692626" y="6315366"/>
                </a:cubicBezTo>
                <a:cubicBezTo>
                  <a:pt x="3594980" y="5743923"/>
                  <a:pt x="2996563" y="5569132"/>
                  <a:pt x="2561203" y="5694965"/>
                </a:cubicBezTo>
                <a:cubicBezTo>
                  <a:pt x="1295584" y="6063834"/>
                  <a:pt x="405173" y="5417942"/>
                  <a:pt x="69617" y="4316865"/>
                </a:cubicBezTo>
                <a:cubicBezTo>
                  <a:pt x="12163" y="4128181"/>
                  <a:pt x="22818" y="3919404"/>
                  <a:pt x="1643" y="3718987"/>
                </a:cubicBezTo>
                <a:cubicBezTo>
                  <a:pt x="-11845" y="3285650"/>
                  <a:pt x="53163" y="2879692"/>
                  <a:pt x="368893" y="2555465"/>
                </a:cubicBezTo>
                <a:cubicBezTo>
                  <a:pt x="570254" y="2348709"/>
                  <a:pt x="826642" y="2266304"/>
                  <a:pt x="1113509" y="2231777"/>
                </a:cubicBezTo>
                <a:cubicBezTo>
                  <a:pt x="1425464" y="2194013"/>
                  <a:pt x="1739171" y="2139122"/>
                  <a:pt x="2037233" y="2044714"/>
                </a:cubicBezTo>
                <a:cubicBezTo>
                  <a:pt x="2313448" y="1957047"/>
                  <a:pt x="2430109" y="1689061"/>
                  <a:pt x="2547311" y="1444273"/>
                </a:cubicBezTo>
                <a:cubicBezTo>
                  <a:pt x="2839304" y="834121"/>
                  <a:pt x="3300290" y="529585"/>
                  <a:pt x="3900864" y="617925"/>
                </a:cubicBezTo>
                <a:cubicBezTo>
                  <a:pt x="4133785" y="652182"/>
                  <a:pt x="4362119" y="778959"/>
                  <a:pt x="4571572" y="899937"/>
                </a:cubicBezTo>
                <a:cubicBezTo>
                  <a:pt x="5133170" y="1224435"/>
                  <a:pt x="5641899" y="1068660"/>
                  <a:pt x="6039226" y="670658"/>
                </a:cubicBezTo>
                <a:cubicBezTo>
                  <a:pt x="6250634" y="458239"/>
                  <a:pt x="6444898" y="227157"/>
                  <a:pt x="6656610" y="16159"/>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2" name="Title 1">
            <a:extLst>
              <a:ext uri="{FF2B5EF4-FFF2-40B4-BE49-F238E27FC236}">
                <a16:creationId xmlns:a16="http://schemas.microsoft.com/office/drawing/2014/main" id="{07CD9B07-C244-17E5-6994-5FA44CE9C634}"/>
              </a:ext>
            </a:extLst>
          </p:cNvPr>
          <p:cNvSpPr>
            <a:spLocks noGrp="1"/>
          </p:cNvSpPr>
          <p:nvPr>
            <p:ph type="ctrTitle"/>
          </p:nvPr>
        </p:nvSpPr>
        <p:spPr>
          <a:xfrm>
            <a:off x="2891743" y="1122363"/>
            <a:ext cx="6458556" cy="2387600"/>
          </a:xfrm>
        </p:spPr>
        <p:txBody>
          <a:bodyPr>
            <a:normAutofit fontScale="90000"/>
          </a:bodyPr>
          <a:lstStyle/>
          <a:p>
            <a:pPr algn="ctr"/>
            <a:r>
              <a:rPr lang="en-US" dirty="0"/>
              <a:t>Bell’s Theorem: The Venn Diagram Paradox</a:t>
            </a:r>
          </a:p>
        </p:txBody>
      </p:sp>
      <p:sp>
        <p:nvSpPr>
          <p:cNvPr id="3" name="Subtitle 2">
            <a:extLst>
              <a:ext uri="{FF2B5EF4-FFF2-40B4-BE49-F238E27FC236}">
                <a16:creationId xmlns:a16="http://schemas.microsoft.com/office/drawing/2014/main" id="{D9E86F33-4731-1B00-A1AC-F292A60B741F}"/>
              </a:ext>
            </a:extLst>
          </p:cNvPr>
          <p:cNvSpPr>
            <a:spLocks noGrp="1"/>
          </p:cNvSpPr>
          <p:nvPr>
            <p:ph type="subTitle" idx="1"/>
          </p:nvPr>
        </p:nvSpPr>
        <p:spPr>
          <a:xfrm>
            <a:off x="2891743" y="3602038"/>
            <a:ext cx="6458556" cy="1655762"/>
          </a:xfrm>
        </p:spPr>
        <p:txBody>
          <a:bodyPr>
            <a:normAutofit/>
          </a:bodyPr>
          <a:lstStyle/>
          <a:p>
            <a:pPr algn="ctr"/>
            <a:r>
              <a:rPr lang="en-US" dirty="0"/>
              <a:t>Nicolae-Andrei Vasile</a:t>
            </a:r>
          </a:p>
        </p:txBody>
      </p:sp>
    </p:spTree>
    <p:extLst>
      <p:ext uri="{BB962C8B-B14F-4D97-AF65-F5344CB8AC3E}">
        <p14:creationId xmlns:p14="http://schemas.microsoft.com/office/powerpoint/2010/main" val="2484218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66A02B3-5CB9-9E93-51B1-385C7B68C7B1}"/>
              </a:ext>
            </a:extLst>
          </p:cNvPr>
          <p:cNvSpPr>
            <a:spLocks noGrp="1"/>
          </p:cNvSpPr>
          <p:nvPr>
            <p:ph idx="1"/>
          </p:nvPr>
        </p:nvSpPr>
        <p:spPr>
          <a:xfrm>
            <a:off x="609600" y="2227633"/>
            <a:ext cx="10972800" cy="2402734"/>
          </a:xfrm>
        </p:spPr>
        <p:txBody>
          <a:bodyPr/>
          <a:lstStyle/>
          <a:p>
            <a:pPr marL="342900" indent="-342900">
              <a:buFont typeface="Arial" panose="020B0604020202020204" pitchFamily="34" charset="0"/>
              <a:buChar char="•"/>
            </a:pPr>
            <a:r>
              <a:rPr lang="en-US" dirty="0"/>
              <a:t>in 1964, physicist John Bell showed that the predictions of quantum mechanics for certain experiments could not be explained by any local hidden variable theory.</a:t>
            </a:r>
          </a:p>
          <a:p>
            <a:pPr marL="342900" indent="-342900">
              <a:buFont typeface="Arial" panose="020B0604020202020204" pitchFamily="34" charset="0"/>
              <a:buChar char="•"/>
            </a:pPr>
            <a:r>
              <a:rPr lang="en-US" dirty="0"/>
              <a:t>this result is known as Bell's theorem, and it implies that there are inherent quantum correlations between particles that cannot be explained by classical physics.</a:t>
            </a:r>
          </a:p>
          <a:p>
            <a:pPr marL="342900" indent="-342900">
              <a:buFont typeface="Arial" panose="020B0604020202020204" pitchFamily="34" charset="0"/>
              <a:buChar char="•"/>
            </a:pPr>
            <a:r>
              <a:rPr lang="en-US" dirty="0"/>
              <a:t>is important in the study of the foundations of quantum mechanics, as it was one of the main objections to the theory in its early days.</a:t>
            </a:r>
          </a:p>
        </p:txBody>
      </p:sp>
    </p:spTree>
    <p:extLst>
      <p:ext uri="{BB962C8B-B14F-4D97-AF65-F5344CB8AC3E}">
        <p14:creationId xmlns:p14="http://schemas.microsoft.com/office/powerpoint/2010/main" val="1365458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D6A55-0DAC-F43A-FA2A-254099967C23}"/>
              </a:ext>
            </a:extLst>
          </p:cNvPr>
          <p:cNvSpPr>
            <a:spLocks noGrp="1"/>
          </p:cNvSpPr>
          <p:nvPr>
            <p:ph type="title"/>
          </p:nvPr>
        </p:nvSpPr>
        <p:spPr/>
        <p:txBody>
          <a:bodyPr/>
          <a:lstStyle/>
          <a:p>
            <a:pPr algn="ctr"/>
            <a:r>
              <a:rPr lang="en-US" dirty="0"/>
              <a:t>Bell’s Inequality</a:t>
            </a:r>
          </a:p>
        </p:txBody>
      </p:sp>
      <p:sp>
        <p:nvSpPr>
          <p:cNvPr id="3" name="Content Placeholder 2">
            <a:extLst>
              <a:ext uri="{FF2B5EF4-FFF2-40B4-BE49-F238E27FC236}">
                <a16:creationId xmlns:a16="http://schemas.microsoft.com/office/drawing/2014/main" id="{36958EAE-7B3E-004A-4331-803622FD3286}"/>
              </a:ext>
            </a:extLst>
          </p:cNvPr>
          <p:cNvSpPr>
            <a:spLocks noGrp="1"/>
          </p:cNvSpPr>
          <p:nvPr>
            <p:ph idx="1"/>
          </p:nvPr>
        </p:nvSpPr>
        <p:spPr/>
        <p:txBody>
          <a:bodyPr/>
          <a:lstStyle/>
          <a:p>
            <a:pPr marL="342900" indent="-342900">
              <a:buFont typeface="Arial" panose="020B0604020202020204" pitchFamily="34" charset="0"/>
              <a:buChar char="•"/>
            </a:pPr>
            <a:r>
              <a:rPr lang="en-US" dirty="0"/>
              <a:t>a mathematical expression that is used to test whether a physical theory is consistent with local realism, which is the idea that the properties of particles in a system have definite values that exist independently of measurement and that these properties cannot be influenced by distant measurements or interactions.</a:t>
            </a:r>
          </a:p>
          <a:p>
            <a:pPr marL="342900" indent="-342900">
              <a:buFont typeface="Arial" panose="020B0604020202020204" pitchFamily="34" charset="0"/>
              <a:buChar char="•"/>
            </a:pPr>
            <a:r>
              <a:rPr lang="en-US" dirty="0"/>
              <a:t>first proposed by physicist John Bell in 1964 to test whether the predictions of quantum mechanics are consistent with local realism.</a:t>
            </a:r>
          </a:p>
          <a:p>
            <a:pPr marL="342900" indent="-342900">
              <a:buFont typeface="Arial" panose="020B0604020202020204" pitchFamily="34" charset="0"/>
              <a:buChar char="•"/>
            </a:pPr>
            <a:r>
              <a:rPr lang="en-US" dirty="0"/>
              <a:t>provides a way to distinguish between two types of correlations between the states of particles: those that can be explained by local realism and those that cannot.</a:t>
            </a:r>
          </a:p>
          <a:p>
            <a:pPr marL="342900" indent="-342900">
              <a:buFont typeface="Arial" panose="020B0604020202020204" pitchFamily="34" charset="0"/>
              <a:buChar char="•"/>
            </a:pPr>
            <a:r>
              <a:rPr lang="en-US" dirty="0"/>
              <a:t>one of the most famous Bell inequalities is known as the </a:t>
            </a:r>
            <a:r>
              <a:rPr lang="en-US" dirty="0" err="1"/>
              <a:t>Clauser</a:t>
            </a:r>
            <a:r>
              <a:rPr lang="en-US" dirty="0"/>
              <a:t>-Horne-</a:t>
            </a:r>
            <a:r>
              <a:rPr lang="en-US" dirty="0" err="1"/>
              <a:t>Shimony</a:t>
            </a:r>
            <a:r>
              <a:rPr lang="en-US" dirty="0"/>
              <a:t>-Holt (CHSH) inequality.</a:t>
            </a:r>
          </a:p>
        </p:txBody>
      </p:sp>
    </p:spTree>
    <p:extLst>
      <p:ext uri="{BB962C8B-B14F-4D97-AF65-F5344CB8AC3E}">
        <p14:creationId xmlns:p14="http://schemas.microsoft.com/office/powerpoint/2010/main" val="21538111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D73D34-C65F-B6CD-40B5-69FF9999B8E9}"/>
              </a:ext>
            </a:extLst>
          </p:cNvPr>
          <p:cNvSpPr>
            <a:spLocks noGrp="1"/>
          </p:cNvSpPr>
          <p:nvPr>
            <p:ph idx="1"/>
          </p:nvPr>
        </p:nvSpPr>
        <p:spPr>
          <a:xfrm>
            <a:off x="609600" y="1518185"/>
            <a:ext cx="10972800" cy="3821630"/>
          </a:xfrm>
        </p:spPr>
        <p:txBody>
          <a:bodyPr/>
          <a:lstStyle/>
          <a:p>
            <a:pPr marL="342900" indent="-342900">
              <a:buFont typeface="Arial" panose="020B0604020202020204" pitchFamily="34" charset="0"/>
              <a:buChar char="•"/>
            </a:pPr>
            <a:r>
              <a:rPr lang="en-US" dirty="0"/>
              <a:t>if a physical theory is consistent with local realism, then certain types of correlations between the states of particles should satisfy a specific mathematical relationship, known as a Bell inequality.</a:t>
            </a:r>
          </a:p>
          <a:p>
            <a:pPr marL="342900" indent="-342900">
              <a:buFont typeface="Arial" panose="020B0604020202020204" pitchFamily="34" charset="0"/>
              <a:buChar char="•"/>
            </a:pPr>
            <a:r>
              <a:rPr lang="en-US" dirty="0"/>
              <a:t>experiments in quantum mechanics have shown that the correlations between entangled particles violate Bell's inequality, indicating that these correlations cannot be explained by local realism and that the properties of particles in a system cannot have definite values until they are measured.</a:t>
            </a:r>
          </a:p>
          <a:p>
            <a:pPr marL="342900" indent="-342900">
              <a:buFont typeface="Arial" panose="020B0604020202020204" pitchFamily="34" charset="0"/>
              <a:buChar char="•"/>
            </a:pPr>
            <a:r>
              <a:rPr lang="en-US" dirty="0"/>
              <a:t>the violation of Bell's inequality is taken as evidence that the world is not governed by local realism, and that the properties of particles are inherently quantum mechanical in nature, with their values not determined until they are measured.</a:t>
            </a:r>
          </a:p>
        </p:txBody>
      </p:sp>
    </p:spTree>
    <p:extLst>
      <p:ext uri="{BB962C8B-B14F-4D97-AF65-F5344CB8AC3E}">
        <p14:creationId xmlns:p14="http://schemas.microsoft.com/office/powerpoint/2010/main" val="10947598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 name="Title 1">
            <a:extLst>
              <a:ext uri="{FF2B5EF4-FFF2-40B4-BE49-F238E27FC236}">
                <a16:creationId xmlns:a16="http://schemas.microsoft.com/office/drawing/2014/main" id="{9B02DA3F-FC34-26CD-EA24-98BB4450CD93}"/>
              </a:ext>
            </a:extLst>
          </p:cNvPr>
          <p:cNvSpPr>
            <a:spLocks noGrp="1"/>
          </p:cNvSpPr>
          <p:nvPr>
            <p:ph type="title"/>
          </p:nvPr>
        </p:nvSpPr>
        <p:spPr>
          <a:xfrm>
            <a:off x="5748752" y="552782"/>
            <a:ext cx="5919373" cy="1611920"/>
          </a:xfrm>
        </p:spPr>
        <p:txBody>
          <a:bodyPr>
            <a:normAutofit/>
          </a:bodyPr>
          <a:lstStyle/>
          <a:p>
            <a:r>
              <a:rPr lang="en-US" dirty="0"/>
              <a:t>Experiments</a:t>
            </a:r>
            <a:endParaRPr lang="en-US"/>
          </a:p>
        </p:txBody>
      </p:sp>
      <p:pic>
        <p:nvPicPr>
          <p:cNvPr id="5" name="Picture 4" descr="Test tubes with solution and one is red">
            <a:extLst>
              <a:ext uri="{FF2B5EF4-FFF2-40B4-BE49-F238E27FC236}">
                <a16:creationId xmlns:a16="http://schemas.microsoft.com/office/drawing/2014/main" id="{6F4FE4CA-5077-B37C-5E76-E563557038A7}"/>
              </a:ext>
            </a:extLst>
          </p:cNvPr>
          <p:cNvPicPr>
            <a:picLocks noChangeAspect="1"/>
          </p:cNvPicPr>
          <p:nvPr/>
        </p:nvPicPr>
        <p:blipFill rotWithShape="1">
          <a:blip r:embed="rId2"/>
          <a:srcRect l="43862" r="554" b="-1"/>
          <a:stretch/>
        </p:blipFill>
        <p:spPr>
          <a:xfrm>
            <a:off x="20" y="10"/>
            <a:ext cx="5710632" cy="6857990"/>
          </a:xfrm>
          <a:custGeom>
            <a:avLst/>
            <a:gdLst/>
            <a:ahLst/>
            <a:cxnLst/>
            <a:rect l="l" t="t" r="r" b="b"/>
            <a:pathLst>
              <a:path w="5710652" h="6858000">
                <a:moveTo>
                  <a:pt x="4831301" y="0"/>
                </a:moveTo>
                <a:lnTo>
                  <a:pt x="5696109" y="0"/>
                </a:lnTo>
                <a:lnTo>
                  <a:pt x="5706418" y="42969"/>
                </a:lnTo>
                <a:cubicBezTo>
                  <a:pt x="5714414" y="100391"/>
                  <a:pt x="5711283" y="160329"/>
                  <a:pt x="5695333" y="219852"/>
                </a:cubicBezTo>
                <a:cubicBezTo>
                  <a:pt x="5631536" y="457945"/>
                  <a:pt x="5386806" y="599240"/>
                  <a:pt x="5148712" y="535443"/>
                </a:cubicBezTo>
                <a:cubicBezTo>
                  <a:pt x="4940381" y="479621"/>
                  <a:pt x="4806160" y="285271"/>
                  <a:pt x="4818599" y="78052"/>
                </a:cubicBezTo>
                <a:close/>
                <a:moveTo>
                  <a:pt x="0" y="0"/>
                </a:moveTo>
                <a:lnTo>
                  <a:pt x="545808" y="0"/>
                </a:lnTo>
                <a:lnTo>
                  <a:pt x="4212872" y="0"/>
                </a:lnTo>
                <a:lnTo>
                  <a:pt x="4204748" y="184996"/>
                </a:lnTo>
                <a:cubicBezTo>
                  <a:pt x="4203390" y="263520"/>
                  <a:pt x="4204263" y="341910"/>
                  <a:pt x="4207775" y="419995"/>
                </a:cubicBezTo>
                <a:cubicBezTo>
                  <a:pt x="4220964" y="709488"/>
                  <a:pt x="4449625" y="891535"/>
                  <a:pt x="4655737" y="1068099"/>
                </a:cubicBezTo>
                <a:cubicBezTo>
                  <a:pt x="5169527" y="1508061"/>
                  <a:pt x="5344373" y="2032158"/>
                  <a:pt x="5103604" y="2589405"/>
                </a:cubicBezTo>
                <a:cubicBezTo>
                  <a:pt x="5010230" y="2805523"/>
                  <a:pt x="4828675" y="2993264"/>
                  <a:pt x="4657611" y="3164269"/>
                </a:cubicBezTo>
                <a:cubicBezTo>
                  <a:pt x="4198817" y="3622744"/>
                  <a:pt x="4217616" y="4154456"/>
                  <a:pt x="4499219" y="4641255"/>
                </a:cubicBezTo>
                <a:cubicBezTo>
                  <a:pt x="4699839" y="4986832"/>
                  <a:pt x="4940395" y="5311556"/>
                  <a:pt x="5110950" y="5670858"/>
                </a:cubicBezTo>
                <a:cubicBezTo>
                  <a:pt x="5277001" y="6019042"/>
                  <a:pt x="5375520" y="6366409"/>
                  <a:pt x="5396522" y="6707670"/>
                </a:cubicBezTo>
                <a:lnTo>
                  <a:pt x="5398895" y="6858000"/>
                </a:lnTo>
                <a:lnTo>
                  <a:pt x="0" y="6858000"/>
                </a:lnTo>
                <a:close/>
              </a:path>
            </a:pathLst>
          </a:custGeom>
        </p:spPr>
      </p:pic>
      <p:sp>
        <p:nvSpPr>
          <p:cNvPr id="3" name="Content Placeholder 2">
            <a:extLst>
              <a:ext uri="{FF2B5EF4-FFF2-40B4-BE49-F238E27FC236}">
                <a16:creationId xmlns:a16="http://schemas.microsoft.com/office/drawing/2014/main" id="{272A4822-720F-9C5F-BE77-6828CA10E619}"/>
              </a:ext>
            </a:extLst>
          </p:cNvPr>
          <p:cNvSpPr>
            <a:spLocks noGrp="1"/>
          </p:cNvSpPr>
          <p:nvPr>
            <p:ph idx="1"/>
          </p:nvPr>
        </p:nvSpPr>
        <p:spPr>
          <a:xfrm>
            <a:off x="5745083" y="2391995"/>
            <a:ext cx="5904056" cy="3174788"/>
          </a:xfrm>
        </p:spPr>
        <p:txBody>
          <a:bodyPr anchor="t">
            <a:normAutofit/>
          </a:bodyPr>
          <a:lstStyle/>
          <a:p>
            <a:pPr marL="342900" indent="-342900">
              <a:buFont typeface="Arial" panose="020B0604020202020204" pitchFamily="34" charset="0"/>
              <a:buChar char="•"/>
            </a:pPr>
            <a:r>
              <a:rPr lang="en-US" dirty="0"/>
              <a:t>two experiments regarding Bell’s theorem will be presented further:</a:t>
            </a:r>
          </a:p>
          <a:p>
            <a:pPr marL="571500" lvl="1" indent="-342900">
              <a:buFont typeface="Arial" panose="020B0604020202020204" pitchFamily="34" charset="0"/>
              <a:buChar char="•"/>
            </a:pPr>
            <a:r>
              <a:rPr lang="en-US" dirty="0"/>
              <a:t>the EPR (Einstein-</a:t>
            </a:r>
            <a:r>
              <a:rPr lang="en-US" dirty="0" err="1"/>
              <a:t>Podolsky</a:t>
            </a:r>
            <a:r>
              <a:rPr lang="en-US" dirty="0"/>
              <a:t>-Rosen) experiment</a:t>
            </a:r>
          </a:p>
          <a:p>
            <a:pPr marL="571500" lvl="1" indent="-342900">
              <a:buFont typeface="Arial" panose="020B0604020202020204" pitchFamily="34" charset="0"/>
              <a:buChar char="•"/>
            </a:pPr>
            <a:r>
              <a:rPr lang="en-US" dirty="0"/>
              <a:t>the “Quantum Teleportation” experiment</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6824941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FE5CD-2EEB-8956-46A5-4C68DB98896D}"/>
              </a:ext>
            </a:extLst>
          </p:cNvPr>
          <p:cNvSpPr>
            <a:spLocks noGrp="1"/>
          </p:cNvSpPr>
          <p:nvPr>
            <p:ph type="title"/>
          </p:nvPr>
        </p:nvSpPr>
        <p:spPr/>
        <p:txBody>
          <a:bodyPr>
            <a:normAutofit fontScale="90000"/>
          </a:bodyPr>
          <a:lstStyle/>
          <a:p>
            <a:r>
              <a:rPr lang="en-US" dirty="0"/>
              <a:t>EPR (Einstein-</a:t>
            </a:r>
            <a:r>
              <a:rPr lang="en-US" dirty="0" err="1"/>
              <a:t>Podolsky</a:t>
            </a:r>
            <a:r>
              <a:rPr lang="en-US" dirty="0"/>
              <a:t>-Rosen) Experiment</a:t>
            </a:r>
          </a:p>
        </p:txBody>
      </p:sp>
      <p:sp>
        <p:nvSpPr>
          <p:cNvPr id="3" name="Content Placeholder 2">
            <a:extLst>
              <a:ext uri="{FF2B5EF4-FFF2-40B4-BE49-F238E27FC236}">
                <a16:creationId xmlns:a16="http://schemas.microsoft.com/office/drawing/2014/main" id="{AEC22CB5-60B3-4363-373D-22DF7C471FE1}"/>
              </a:ext>
            </a:extLst>
          </p:cNvPr>
          <p:cNvSpPr>
            <a:spLocks noGrp="1"/>
          </p:cNvSpPr>
          <p:nvPr>
            <p:ph idx="1"/>
          </p:nvPr>
        </p:nvSpPr>
        <p:spPr>
          <a:xfrm>
            <a:off x="609600" y="2106204"/>
            <a:ext cx="10972800" cy="1788463"/>
          </a:xfrm>
        </p:spPr>
        <p:txBody>
          <a:bodyPr/>
          <a:lstStyle/>
          <a:p>
            <a:pPr marL="342900" indent="-342900">
              <a:buFont typeface="Arial" panose="020B0604020202020204" pitchFamily="34" charset="0"/>
              <a:buChar char="•"/>
            </a:pPr>
            <a:r>
              <a:rPr lang="en-US" dirty="0"/>
              <a:t>famous thought experiment in quantum mechanics that was first proposed in 1935 by Albert Einstein, Boris </a:t>
            </a:r>
            <a:r>
              <a:rPr lang="en-US" dirty="0" err="1"/>
              <a:t>Podolsky</a:t>
            </a:r>
            <a:r>
              <a:rPr lang="en-US" dirty="0"/>
              <a:t>, and Nathan Rosen.</a:t>
            </a:r>
          </a:p>
          <a:p>
            <a:pPr marL="342900" indent="-342900">
              <a:buFont typeface="Arial" panose="020B0604020202020204" pitchFamily="34" charset="0"/>
              <a:buChar char="•"/>
            </a:pPr>
            <a:r>
              <a:rPr lang="en-US" dirty="0"/>
              <a:t>designed to illustrate what the authors saw as a fundamental problem with the then-emerging theory of quantum mechanics, which they believed was incomplete.</a:t>
            </a:r>
          </a:p>
          <a:p>
            <a:pPr marL="342900" indent="-342900">
              <a:buFont typeface="Arial" panose="020B0604020202020204" pitchFamily="34" charset="0"/>
              <a:buChar char="•"/>
            </a:pPr>
            <a:endParaRPr lang="en-US" dirty="0"/>
          </a:p>
        </p:txBody>
      </p:sp>
      <p:pic>
        <p:nvPicPr>
          <p:cNvPr id="6" name="Picture 5" descr="A picture containing star, astronomy, creativity&#10;&#10;Description automatically generated">
            <a:extLst>
              <a:ext uri="{FF2B5EF4-FFF2-40B4-BE49-F238E27FC236}">
                <a16:creationId xmlns:a16="http://schemas.microsoft.com/office/drawing/2014/main" id="{D626ABEA-A78A-9E2D-344C-FAF09BAF85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60108" y="4121182"/>
            <a:ext cx="7071783" cy="2244413"/>
          </a:xfrm>
          <a:prstGeom prst="rect">
            <a:avLst/>
          </a:prstGeom>
        </p:spPr>
      </p:pic>
    </p:spTree>
    <p:extLst>
      <p:ext uri="{BB962C8B-B14F-4D97-AF65-F5344CB8AC3E}">
        <p14:creationId xmlns:p14="http://schemas.microsoft.com/office/powerpoint/2010/main" val="30333764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B54A85-A1AE-089C-0432-F460F614BA5F}"/>
              </a:ext>
            </a:extLst>
          </p:cNvPr>
          <p:cNvSpPr>
            <a:spLocks noGrp="1"/>
          </p:cNvSpPr>
          <p:nvPr>
            <p:ph idx="1"/>
          </p:nvPr>
        </p:nvSpPr>
        <p:spPr>
          <a:xfrm>
            <a:off x="609600" y="835572"/>
            <a:ext cx="10972800" cy="5307166"/>
          </a:xfrm>
        </p:spPr>
        <p:txBody>
          <a:bodyPr/>
          <a:lstStyle/>
          <a:p>
            <a:pPr marL="342900" indent="-342900">
              <a:buFont typeface="Arial" panose="020B0604020202020204" pitchFamily="34" charset="0"/>
              <a:buChar char="•"/>
            </a:pPr>
            <a:r>
              <a:rPr lang="en-US" dirty="0"/>
              <a:t>EPR experiment involves two particles that are entangled with each other. When two particles are entangled, their quantum states become correlated in a way that cannot be explained by classical physics. This means that if the state of one particle is measured, the state of the other particle can be immediately determined, even if the two particles are separated by a large distance.</a:t>
            </a:r>
          </a:p>
          <a:p>
            <a:pPr marL="342900" indent="-342900">
              <a:buFont typeface="Arial" panose="020B0604020202020204" pitchFamily="34" charset="0"/>
              <a:buChar char="•"/>
            </a:pPr>
            <a:r>
              <a:rPr lang="en-US" dirty="0"/>
              <a:t>the two particles are allowed to fly apart from each other and travel to two different locations, which are far enough apart that they cannot communicate with each other by any classical means. At each location, the experimenter measures the spin of the particle along a particular axis.</a:t>
            </a:r>
          </a:p>
          <a:p>
            <a:pPr marL="342900" indent="-342900">
              <a:buFont typeface="Arial" panose="020B0604020202020204" pitchFamily="34" charset="0"/>
              <a:buChar char="•"/>
            </a:pPr>
            <a:r>
              <a:rPr lang="en-US" dirty="0"/>
              <a:t>according to the laws of quantum mechanics, the measurement of one particle's spin will immediately determine the spin of the other particle, even though the two particles are far apart. </a:t>
            </a:r>
          </a:p>
          <a:p>
            <a:pPr marL="342900" indent="-342900">
              <a:buFont typeface="Arial" panose="020B0604020202020204" pitchFamily="34" charset="0"/>
              <a:buChar char="•"/>
            </a:pPr>
            <a:r>
              <a:rPr lang="en-US" dirty="0"/>
              <a:t>this violates the principle of locality, which states that any influence must travel at or below the speed of light.</a:t>
            </a:r>
          </a:p>
        </p:txBody>
      </p:sp>
    </p:spTree>
    <p:extLst>
      <p:ext uri="{BB962C8B-B14F-4D97-AF65-F5344CB8AC3E}">
        <p14:creationId xmlns:p14="http://schemas.microsoft.com/office/powerpoint/2010/main" val="23828570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ECF60-92B3-1E56-3E00-A88139D41396}"/>
              </a:ext>
            </a:extLst>
          </p:cNvPr>
          <p:cNvSpPr>
            <a:spLocks noGrp="1"/>
          </p:cNvSpPr>
          <p:nvPr>
            <p:ph type="title"/>
          </p:nvPr>
        </p:nvSpPr>
        <p:spPr/>
        <p:txBody>
          <a:bodyPr/>
          <a:lstStyle/>
          <a:p>
            <a:pPr algn="ctr"/>
            <a:r>
              <a:rPr lang="en-US" dirty="0"/>
              <a:t>“Quantum Teleportation” Experiment</a:t>
            </a:r>
          </a:p>
        </p:txBody>
      </p:sp>
      <p:sp>
        <p:nvSpPr>
          <p:cNvPr id="3" name="Content Placeholder 2">
            <a:extLst>
              <a:ext uri="{FF2B5EF4-FFF2-40B4-BE49-F238E27FC236}">
                <a16:creationId xmlns:a16="http://schemas.microsoft.com/office/drawing/2014/main" id="{0379B776-F1EF-4697-996B-59CFB323B7C0}"/>
              </a:ext>
            </a:extLst>
          </p:cNvPr>
          <p:cNvSpPr>
            <a:spLocks noGrp="1"/>
          </p:cNvSpPr>
          <p:nvPr>
            <p:ph idx="1"/>
          </p:nvPr>
        </p:nvSpPr>
        <p:spPr>
          <a:xfrm>
            <a:off x="609600" y="2106203"/>
            <a:ext cx="10972800" cy="4594141"/>
          </a:xfrm>
        </p:spPr>
        <p:txBody>
          <a:bodyPr>
            <a:normAutofit/>
          </a:bodyPr>
          <a:lstStyle/>
          <a:p>
            <a:pPr marL="342900" indent="-342900">
              <a:buFont typeface="Arial" panose="020B0604020202020204" pitchFamily="34" charset="0"/>
              <a:buChar char="•"/>
            </a:pPr>
            <a:r>
              <a:rPr lang="en-US" dirty="0"/>
              <a:t>a technique used in quantum communication and quantum computing that allows for the transfer of quantum information from one location to another, without physically transporting the quantum state itself.</a:t>
            </a:r>
          </a:p>
          <a:p>
            <a:pPr marL="342900" indent="-342900">
              <a:buFont typeface="Arial" panose="020B0604020202020204" pitchFamily="34" charset="0"/>
              <a:buChar char="•"/>
            </a:pPr>
            <a:r>
              <a:rPr lang="en-US" dirty="0"/>
              <a:t>two entangled qubits are used to transmit information from one location to another. The qubits are in a special state known as a Bell state, which is a superposition of two states with opposite spin. One of the qubits is kept at the "sender" location, and the other is sent to the "receiver" location.</a:t>
            </a:r>
          </a:p>
          <a:p>
            <a:pPr marL="342900" indent="-342900">
              <a:buFont typeface="Arial" panose="020B0604020202020204" pitchFamily="34" charset="0"/>
              <a:buChar char="•"/>
            </a:pPr>
            <a:r>
              <a:rPr lang="en-US" dirty="0"/>
              <a:t>the sender also needs a third qubit that has an unknown quantum state that they want to transmit to the receiver. The sender performs a special operation called a Bell measurement on their two qubits, which "collapses" the entangled state of the receiver's qubit. They then obtain two classical bits of information from the measurement result and send them to the receiver using classical communication.</a:t>
            </a:r>
          </a:p>
        </p:txBody>
      </p:sp>
    </p:spTree>
    <p:extLst>
      <p:ext uri="{BB962C8B-B14F-4D97-AF65-F5344CB8AC3E}">
        <p14:creationId xmlns:p14="http://schemas.microsoft.com/office/powerpoint/2010/main" val="18175335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390C9D-30F8-E396-3097-F5F1DF15F83C}"/>
              </a:ext>
            </a:extLst>
          </p:cNvPr>
          <p:cNvSpPr>
            <a:spLocks noGrp="1"/>
          </p:cNvSpPr>
          <p:nvPr>
            <p:ph idx="1"/>
          </p:nvPr>
        </p:nvSpPr>
        <p:spPr>
          <a:xfrm>
            <a:off x="609600" y="867103"/>
            <a:ext cx="10972800" cy="5275635"/>
          </a:xfrm>
        </p:spPr>
        <p:txBody>
          <a:bodyPr/>
          <a:lstStyle/>
          <a:p>
            <a:pPr marL="342900" indent="-342900">
              <a:buFont typeface="Arial" panose="020B0604020202020204" pitchFamily="34" charset="0"/>
              <a:buChar char="•"/>
            </a:pPr>
            <a:r>
              <a:rPr lang="en-US" dirty="0"/>
              <a:t>receiver then uses the classical bits to perform a specific operation on their qubit, which "reconstructs" the unknown quantum state that was originally held by the sender's third qubit.</a:t>
            </a:r>
          </a:p>
          <a:p>
            <a:pPr marL="342900" indent="-342900">
              <a:buFont typeface="Arial" panose="020B0604020202020204" pitchFamily="34" charset="0"/>
              <a:buChar char="•"/>
            </a:pPr>
            <a:r>
              <a:rPr lang="en-US" dirty="0"/>
              <a:t>this method of teleportation does not allow for faster-than-light communication, as the classical communication between the sender and receiver is still required to transmit the two classical bits of information.</a:t>
            </a:r>
          </a:p>
        </p:txBody>
      </p:sp>
    </p:spTree>
    <p:extLst>
      <p:ext uri="{BB962C8B-B14F-4D97-AF65-F5344CB8AC3E}">
        <p14:creationId xmlns:p14="http://schemas.microsoft.com/office/powerpoint/2010/main" val="39293169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C40F0-FF82-38D8-6962-3272D47C83D0}"/>
              </a:ext>
            </a:extLst>
          </p:cNvPr>
          <p:cNvSpPr>
            <a:spLocks noGrp="1"/>
          </p:cNvSpPr>
          <p:nvPr>
            <p:ph type="title"/>
          </p:nvPr>
        </p:nvSpPr>
        <p:spPr/>
        <p:txBody>
          <a:bodyPr/>
          <a:lstStyle/>
          <a:p>
            <a:pPr algn="ctr"/>
            <a:r>
              <a:rPr lang="en-US" dirty="0"/>
              <a:t>Applications of Bell’s Theorem</a:t>
            </a:r>
          </a:p>
        </p:txBody>
      </p:sp>
      <p:sp>
        <p:nvSpPr>
          <p:cNvPr id="3" name="Content Placeholder 2">
            <a:extLst>
              <a:ext uri="{FF2B5EF4-FFF2-40B4-BE49-F238E27FC236}">
                <a16:creationId xmlns:a16="http://schemas.microsoft.com/office/drawing/2014/main" id="{2BCA8D43-7A26-4516-9476-F87CCFDC7634}"/>
              </a:ext>
            </a:extLst>
          </p:cNvPr>
          <p:cNvSpPr>
            <a:spLocks noGrp="1"/>
          </p:cNvSpPr>
          <p:nvPr>
            <p:ph idx="1"/>
          </p:nvPr>
        </p:nvSpPr>
        <p:spPr/>
        <p:txBody>
          <a:bodyPr>
            <a:normAutofit/>
          </a:bodyPr>
          <a:lstStyle/>
          <a:p>
            <a:r>
              <a:rPr lang="en-US" sz="2400" dirty="0"/>
              <a:t>Quantum Cryptography</a:t>
            </a:r>
          </a:p>
          <a:p>
            <a:pPr marL="342900" indent="-342900">
              <a:buFont typeface="Arial" panose="020B0604020202020204" pitchFamily="34" charset="0"/>
              <a:buChar char="•"/>
            </a:pPr>
            <a:r>
              <a:rPr lang="en-US" dirty="0"/>
              <a:t>one practical example of an implementation of Bell's theorem is in the field of device-independent quantum cryptography, which is a type of quantum communication that does not rely on assumptions about the physical properties of the underlying quantum devices.</a:t>
            </a:r>
          </a:p>
          <a:p>
            <a:pPr marL="342900" indent="-342900">
              <a:buFont typeface="Arial" panose="020B0604020202020204" pitchFamily="34" charset="0"/>
              <a:buChar char="•"/>
            </a:pPr>
            <a:r>
              <a:rPr lang="en-US" dirty="0"/>
              <a:t>the basic idea behind device-independent quantum cryptography is to prepare a pair of entangled particles, such as photons, and send one particle to each of two distant parties, Alice and Bob, who wish to communicate securely. Alice and Bob each perform measurements on their respective particles and compare the results to a pre-determined set of measurement settings.</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3402373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420D05-A6A8-B355-6DF3-60558740C0DE}"/>
              </a:ext>
            </a:extLst>
          </p:cNvPr>
          <p:cNvSpPr>
            <a:spLocks noGrp="1"/>
          </p:cNvSpPr>
          <p:nvPr>
            <p:ph idx="1"/>
          </p:nvPr>
        </p:nvSpPr>
        <p:spPr>
          <a:xfrm>
            <a:off x="609600" y="1355834"/>
            <a:ext cx="10972800" cy="4146331"/>
          </a:xfrm>
        </p:spPr>
        <p:txBody>
          <a:bodyPr>
            <a:normAutofit/>
          </a:bodyPr>
          <a:lstStyle/>
          <a:p>
            <a:r>
              <a:rPr lang="en-US" sz="2400" dirty="0"/>
              <a:t>Testing of Quantum Mechanics Against Local Hidden Variable Theories</a:t>
            </a:r>
          </a:p>
          <a:p>
            <a:pPr marL="342900" indent="-342900">
              <a:buFont typeface="Arial" panose="020B0604020202020204" pitchFamily="34" charset="0"/>
              <a:buChar char="•"/>
            </a:pPr>
            <a:r>
              <a:rPr lang="en-US" dirty="0"/>
              <a:t>another practical example of an implementation of Bell's theorem is in the testing of quantum mechanics against local hidden variable theories.</a:t>
            </a:r>
          </a:p>
          <a:p>
            <a:pPr marL="342900" indent="-342900">
              <a:buFont typeface="Arial" panose="020B0604020202020204" pitchFamily="34" charset="0"/>
              <a:buChar char="•"/>
            </a:pPr>
            <a:r>
              <a:rPr lang="en-US" dirty="0"/>
              <a:t>experimental tests of Bell's inequality have been conducted to test the predictions of quantum mechanics against the predictions of local hidden variable theories.</a:t>
            </a:r>
          </a:p>
          <a:p>
            <a:pPr marL="342900" indent="-342900">
              <a:buFont typeface="Arial" panose="020B0604020202020204" pitchFamily="34" charset="0"/>
              <a:buChar char="•"/>
            </a:pPr>
            <a:r>
              <a:rPr lang="en-US" dirty="0"/>
              <a:t>in these experiments, entangled particle pairs are prepared, and measurements are made on each particle in a way that violates Bell's inequality. If the measurements violate Bell's inequality, then the predictions of quantum mechanics are confirmed, and local hidden variable theories are ruled out as a possible explanation for the observed correlations.</a:t>
            </a:r>
          </a:p>
          <a:p>
            <a:pPr marL="342900" indent="-342900">
              <a:buFont typeface="Arial" panose="020B0604020202020204" pitchFamily="34" charset="0"/>
              <a:buChar char="•"/>
            </a:pPr>
            <a:r>
              <a:rPr lang="en-US" dirty="0"/>
              <a:t>famous example of such an experiment is the Aspect experiment.</a:t>
            </a:r>
          </a:p>
        </p:txBody>
      </p:sp>
    </p:spTree>
    <p:extLst>
      <p:ext uri="{BB962C8B-B14F-4D97-AF65-F5344CB8AC3E}">
        <p14:creationId xmlns:p14="http://schemas.microsoft.com/office/powerpoint/2010/main" val="2060341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6"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1">
            <a:extLst>
              <a:ext uri="{FF2B5EF4-FFF2-40B4-BE49-F238E27FC236}">
                <a16:creationId xmlns:a16="http://schemas.microsoft.com/office/drawing/2014/main" id="{094CCE7A-BF63-4F34-A790-506292F49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3">
            <a:extLst>
              <a:ext uri="{FF2B5EF4-FFF2-40B4-BE49-F238E27FC236}">
                <a16:creationId xmlns:a16="http://schemas.microsoft.com/office/drawing/2014/main" id="{F066AA63-76B1-4DA5-BDFB-DB2FD4E00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44776" y="211090"/>
            <a:ext cx="5544176" cy="6646910"/>
          </a:xfrm>
          <a:custGeom>
            <a:avLst/>
            <a:gdLst>
              <a:gd name="connsiteX0" fmla="*/ 4779974 w 5544176"/>
              <a:gd name="connsiteY0" fmla="*/ 685250 h 6646910"/>
              <a:gd name="connsiteX1" fmla="*/ 5309474 w 5544176"/>
              <a:gd name="connsiteY1" fmla="*/ 1126951 h 6646910"/>
              <a:gd name="connsiteX2" fmla="*/ 5001910 w 5544176"/>
              <a:gd name="connsiteY2" fmla="*/ 1690856 h 6646910"/>
              <a:gd name="connsiteX3" fmla="*/ 4306656 w 5544176"/>
              <a:gd name="connsiteY3" fmla="*/ 1273177 h 6646910"/>
              <a:gd name="connsiteX4" fmla="*/ 4621504 w 5544176"/>
              <a:gd name="connsiteY4" fmla="*/ 721515 h 6646910"/>
              <a:gd name="connsiteX5" fmla="*/ 4779974 w 5544176"/>
              <a:gd name="connsiteY5" fmla="*/ 685250 h 6646910"/>
              <a:gd name="connsiteX6" fmla="*/ 2760003 w 5544176"/>
              <a:gd name="connsiteY6" fmla="*/ 352577 h 6646910"/>
              <a:gd name="connsiteX7" fmla="*/ 2990385 w 5544176"/>
              <a:gd name="connsiteY7" fmla="*/ 544679 h 6646910"/>
              <a:gd name="connsiteX8" fmla="*/ 2856557 w 5544176"/>
              <a:gd name="connsiteY8" fmla="*/ 790095 h 6646910"/>
              <a:gd name="connsiteX9" fmla="*/ 2554030 w 5544176"/>
              <a:gd name="connsiteY9" fmla="*/ 608299 h 6646910"/>
              <a:gd name="connsiteX10" fmla="*/ 2691113 w 5544176"/>
              <a:gd name="connsiteY10" fmla="*/ 368075 h 6646910"/>
              <a:gd name="connsiteX11" fmla="*/ 2760003 w 5544176"/>
              <a:gd name="connsiteY11" fmla="*/ 352577 h 6646910"/>
              <a:gd name="connsiteX12" fmla="*/ 3630 w 5544176"/>
              <a:gd name="connsiteY12" fmla="*/ 28121 h 6646910"/>
              <a:gd name="connsiteX13" fmla="*/ 151871 w 5544176"/>
              <a:gd name="connsiteY13" fmla="*/ 38891 h 6646910"/>
              <a:gd name="connsiteX14" fmla="*/ 1031555 w 5544176"/>
              <a:gd name="connsiteY14" fmla="*/ 832871 h 6646910"/>
              <a:gd name="connsiteX15" fmla="*/ 1096338 w 5544176"/>
              <a:gd name="connsiteY15" fmla="*/ 964607 h 6646910"/>
              <a:gd name="connsiteX16" fmla="*/ 1409481 w 5544176"/>
              <a:gd name="connsiteY16" fmla="*/ 1265738 h 6646910"/>
              <a:gd name="connsiteX17" fmla="*/ 2318612 w 5544176"/>
              <a:gd name="connsiteY17" fmla="*/ 859062 h 6646910"/>
              <a:gd name="connsiteX18" fmla="*/ 2675615 w 5544176"/>
              <a:gd name="connsiteY18" fmla="*/ 1267985 h 6646910"/>
              <a:gd name="connsiteX19" fmla="*/ 2952957 w 5544176"/>
              <a:gd name="connsiteY19" fmla="*/ 1297896 h 6646910"/>
              <a:gd name="connsiteX20" fmla="*/ 3058268 w 5544176"/>
              <a:gd name="connsiteY20" fmla="*/ 1155778 h 6646910"/>
              <a:gd name="connsiteX21" fmla="*/ 3306706 w 5544176"/>
              <a:gd name="connsiteY21" fmla="*/ 310500 h 6646910"/>
              <a:gd name="connsiteX22" fmla="*/ 3735234 w 5544176"/>
              <a:gd name="connsiteY22" fmla="*/ 107395 h 6646910"/>
              <a:gd name="connsiteX23" fmla="*/ 3828224 w 5544176"/>
              <a:gd name="connsiteY23" fmla="*/ 117624 h 6646910"/>
              <a:gd name="connsiteX24" fmla="*/ 4231180 w 5544176"/>
              <a:gd name="connsiteY24" fmla="*/ 592260 h 6646910"/>
              <a:gd name="connsiteX25" fmla="*/ 3873092 w 5544176"/>
              <a:gd name="connsiteY25" fmla="*/ 1299370 h 6646910"/>
              <a:gd name="connsiteX26" fmla="*/ 4050935 w 5544176"/>
              <a:gd name="connsiteY26" fmla="*/ 1948439 h 6646910"/>
              <a:gd name="connsiteX27" fmla="*/ 5211525 w 5544176"/>
              <a:gd name="connsiteY27" fmla="*/ 2027402 h 6646910"/>
              <a:gd name="connsiteX28" fmla="*/ 5541097 w 5544176"/>
              <a:gd name="connsiteY28" fmla="*/ 2700958 h 6646910"/>
              <a:gd name="connsiteX29" fmla="*/ 5094823 w 5544176"/>
              <a:gd name="connsiteY29" fmla="*/ 3471378 h 6646910"/>
              <a:gd name="connsiteX30" fmla="*/ 5505528 w 5544176"/>
              <a:gd name="connsiteY30" fmla="*/ 4272564 h 6646910"/>
              <a:gd name="connsiteX31" fmla="*/ 5281423 w 5544176"/>
              <a:gd name="connsiteY31" fmla="*/ 4965183 h 6646910"/>
              <a:gd name="connsiteX32" fmla="*/ 4675749 w 5544176"/>
              <a:gd name="connsiteY32" fmla="*/ 5385343 h 6646910"/>
              <a:gd name="connsiteX33" fmla="*/ 4508838 w 5544176"/>
              <a:gd name="connsiteY33" fmla="*/ 6598516 h 6646910"/>
              <a:gd name="connsiteX34" fmla="*/ 4472787 w 5544176"/>
              <a:gd name="connsiteY34" fmla="*/ 6646910 h 6646910"/>
              <a:gd name="connsiteX35" fmla="*/ 3367517 w 5544176"/>
              <a:gd name="connsiteY35" fmla="*/ 6646910 h 6646910"/>
              <a:gd name="connsiteX36" fmla="*/ 2998981 w 5544176"/>
              <a:gd name="connsiteY36" fmla="*/ 6646910 h 6646910"/>
              <a:gd name="connsiteX37" fmla="*/ 2648733 w 5544176"/>
              <a:gd name="connsiteY37" fmla="*/ 6646910 h 6646910"/>
              <a:gd name="connsiteX38" fmla="*/ 0 w 5544176"/>
              <a:gd name="connsiteY38" fmla="*/ 6646910 h 6646910"/>
              <a:gd name="connsiteX39" fmla="*/ 0 w 5544176"/>
              <a:gd name="connsiteY39" fmla="*/ 28222 h 6646910"/>
              <a:gd name="connsiteX40" fmla="*/ 1509522 w 5544176"/>
              <a:gd name="connsiteY40" fmla="*/ 767 h 6646910"/>
              <a:gd name="connsiteX41" fmla="*/ 1986017 w 5544176"/>
              <a:gd name="connsiteY41" fmla="*/ 398066 h 6646910"/>
              <a:gd name="connsiteX42" fmla="*/ 1709217 w 5544176"/>
              <a:gd name="connsiteY42" fmla="*/ 905558 h 6646910"/>
              <a:gd name="connsiteX43" fmla="*/ 1083551 w 5544176"/>
              <a:gd name="connsiteY43" fmla="*/ 529879 h 6646910"/>
              <a:gd name="connsiteX44" fmla="*/ 1366937 w 5544176"/>
              <a:gd name="connsiteY44" fmla="*/ 33390 h 6646910"/>
              <a:gd name="connsiteX45" fmla="*/ 1509522 w 5544176"/>
              <a:gd name="connsiteY45" fmla="*/ 767 h 6646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544176" h="6646910">
                <a:moveTo>
                  <a:pt x="4779974" y="685250"/>
                </a:moveTo>
                <a:cubicBezTo>
                  <a:pt x="5032054" y="670215"/>
                  <a:pt x="5267008" y="852320"/>
                  <a:pt x="5309474" y="1126951"/>
                </a:cubicBezTo>
                <a:cubicBezTo>
                  <a:pt x="5346050" y="1363456"/>
                  <a:pt x="5216949" y="1600813"/>
                  <a:pt x="5001910" y="1690856"/>
                </a:cubicBezTo>
                <a:cubicBezTo>
                  <a:pt x="4692098" y="1820733"/>
                  <a:pt x="4350283" y="1615922"/>
                  <a:pt x="4306656" y="1273177"/>
                </a:cubicBezTo>
                <a:cubicBezTo>
                  <a:pt x="4276590" y="1039231"/>
                  <a:pt x="4408479" y="807918"/>
                  <a:pt x="4621504" y="721515"/>
                </a:cubicBezTo>
                <a:cubicBezTo>
                  <a:pt x="4671997" y="700903"/>
                  <a:pt x="4725528" y="688659"/>
                  <a:pt x="4779974" y="685250"/>
                </a:cubicBezTo>
                <a:close/>
                <a:moveTo>
                  <a:pt x="2760003" y="352577"/>
                </a:moveTo>
                <a:cubicBezTo>
                  <a:pt x="2869653" y="345991"/>
                  <a:pt x="2971942" y="425187"/>
                  <a:pt x="2990385" y="544679"/>
                </a:cubicBezTo>
                <a:cubicBezTo>
                  <a:pt x="3006348" y="647665"/>
                  <a:pt x="2950167" y="750884"/>
                  <a:pt x="2856557" y="790095"/>
                </a:cubicBezTo>
                <a:cubicBezTo>
                  <a:pt x="2721799" y="846585"/>
                  <a:pt x="2573171" y="757470"/>
                  <a:pt x="2554030" y="608299"/>
                </a:cubicBezTo>
                <a:cubicBezTo>
                  <a:pt x="2540934" y="506165"/>
                  <a:pt x="2598123" y="405659"/>
                  <a:pt x="2691113" y="368075"/>
                </a:cubicBezTo>
                <a:cubicBezTo>
                  <a:pt x="2713089" y="359242"/>
                  <a:pt x="2736352" y="353973"/>
                  <a:pt x="2760003" y="352577"/>
                </a:cubicBezTo>
                <a:close/>
                <a:moveTo>
                  <a:pt x="3630" y="28121"/>
                </a:moveTo>
                <a:cubicBezTo>
                  <a:pt x="53278" y="26959"/>
                  <a:pt x="102920" y="30524"/>
                  <a:pt x="151871" y="38891"/>
                </a:cubicBezTo>
                <a:cubicBezTo>
                  <a:pt x="865103" y="112200"/>
                  <a:pt x="964292" y="593344"/>
                  <a:pt x="1031555" y="832871"/>
                </a:cubicBezTo>
                <a:cubicBezTo>
                  <a:pt x="1053330" y="878203"/>
                  <a:pt x="1074563" y="922528"/>
                  <a:pt x="1096338" y="964607"/>
                </a:cubicBezTo>
                <a:cubicBezTo>
                  <a:pt x="1174682" y="1115560"/>
                  <a:pt x="1260852" y="1237377"/>
                  <a:pt x="1409481" y="1265738"/>
                </a:cubicBezTo>
                <a:cubicBezTo>
                  <a:pt x="1767492" y="1334008"/>
                  <a:pt x="1973154" y="762896"/>
                  <a:pt x="2318612" y="859062"/>
                </a:cubicBezTo>
                <a:cubicBezTo>
                  <a:pt x="2496300" y="908501"/>
                  <a:pt x="2583943" y="1098510"/>
                  <a:pt x="2675615" y="1267985"/>
                </a:cubicBezTo>
                <a:cubicBezTo>
                  <a:pt x="2731099" y="1370507"/>
                  <a:pt x="2875466" y="1386005"/>
                  <a:pt x="2952957" y="1297896"/>
                </a:cubicBezTo>
                <a:cubicBezTo>
                  <a:pt x="2992292" y="1253804"/>
                  <a:pt x="3027543" y="1206225"/>
                  <a:pt x="3058268" y="1155778"/>
                </a:cubicBezTo>
                <a:cubicBezTo>
                  <a:pt x="3256027" y="815280"/>
                  <a:pt x="3063848" y="537317"/>
                  <a:pt x="3306706" y="310500"/>
                </a:cubicBezTo>
                <a:cubicBezTo>
                  <a:pt x="3358006" y="262378"/>
                  <a:pt x="3524148" y="107395"/>
                  <a:pt x="3735234" y="107395"/>
                </a:cubicBezTo>
                <a:cubicBezTo>
                  <a:pt x="3766510" y="107395"/>
                  <a:pt x="3797693" y="110804"/>
                  <a:pt x="3828224" y="117624"/>
                </a:cubicBezTo>
                <a:cubicBezTo>
                  <a:pt x="4046595" y="166056"/>
                  <a:pt x="4222967" y="384349"/>
                  <a:pt x="4231180" y="592260"/>
                </a:cubicBezTo>
                <a:cubicBezTo>
                  <a:pt x="4242339" y="872003"/>
                  <a:pt x="3941207" y="932136"/>
                  <a:pt x="3873092" y="1299370"/>
                </a:cubicBezTo>
                <a:cubicBezTo>
                  <a:pt x="3837368" y="1492245"/>
                  <a:pt x="3867280" y="1798492"/>
                  <a:pt x="4050935" y="1948439"/>
                </a:cubicBezTo>
                <a:cubicBezTo>
                  <a:pt x="4358421" y="2199435"/>
                  <a:pt x="4810507" y="1777182"/>
                  <a:pt x="5211525" y="2027402"/>
                </a:cubicBezTo>
                <a:cubicBezTo>
                  <a:pt x="5429122" y="2163013"/>
                  <a:pt x="5566824" y="2456164"/>
                  <a:pt x="5541097" y="2700958"/>
                </a:cubicBezTo>
                <a:cubicBezTo>
                  <a:pt x="5501654" y="3076251"/>
                  <a:pt x="5098698" y="3142194"/>
                  <a:pt x="5094823" y="3471378"/>
                </a:cubicBezTo>
                <a:cubicBezTo>
                  <a:pt x="5091415" y="3745236"/>
                  <a:pt x="5419668" y="3893242"/>
                  <a:pt x="5505528" y="4272564"/>
                </a:cubicBezTo>
                <a:cubicBezTo>
                  <a:pt x="5569691" y="4556184"/>
                  <a:pt x="5439041" y="4752005"/>
                  <a:pt x="5281423" y="4965183"/>
                </a:cubicBezTo>
                <a:cubicBezTo>
                  <a:pt x="5068244" y="5253608"/>
                  <a:pt x="4866301" y="5146281"/>
                  <a:pt x="4675749" y="5385343"/>
                </a:cubicBezTo>
                <a:cubicBezTo>
                  <a:pt x="4370191" y="5769070"/>
                  <a:pt x="4714176" y="6260683"/>
                  <a:pt x="4508838" y="6598516"/>
                </a:cubicBezTo>
                <a:lnTo>
                  <a:pt x="4472787" y="6646910"/>
                </a:lnTo>
                <a:lnTo>
                  <a:pt x="3367517" y="6646910"/>
                </a:lnTo>
                <a:lnTo>
                  <a:pt x="2998981" y="6646910"/>
                </a:lnTo>
                <a:lnTo>
                  <a:pt x="2648733" y="6646910"/>
                </a:lnTo>
                <a:lnTo>
                  <a:pt x="0" y="6646910"/>
                </a:lnTo>
                <a:lnTo>
                  <a:pt x="0" y="28222"/>
                </a:lnTo>
                <a:close/>
                <a:moveTo>
                  <a:pt x="1509522" y="767"/>
                </a:moveTo>
                <a:cubicBezTo>
                  <a:pt x="1736339" y="-12639"/>
                  <a:pt x="1947814" y="150946"/>
                  <a:pt x="1986017" y="398066"/>
                </a:cubicBezTo>
                <a:cubicBezTo>
                  <a:pt x="2019183" y="611090"/>
                  <a:pt x="1902946" y="824502"/>
                  <a:pt x="1709217" y="905558"/>
                </a:cubicBezTo>
                <a:cubicBezTo>
                  <a:pt x="1430403" y="1021795"/>
                  <a:pt x="1123149" y="837830"/>
                  <a:pt x="1083551" y="529879"/>
                </a:cubicBezTo>
                <a:cubicBezTo>
                  <a:pt x="1056506" y="319025"/>
                  <a:pt x="1175223" y="110882"/>
                  <a:pt x="1366937" y="33390"/>
                </a:cubicBezTo>
                <a:cubicBezTo>
                  <a:pt x="1412379" y="14871"/>
                  <a:pt x="1460539" y="3866"/>
                  <a:pt x="1509522" y="76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41E2E5E3-8347-529B-01B6-ABEF2FC66F4F}"/>
              </a:ext>
            </a:extLst>
          </p:cNvPr>
          <p:cNvSpPr>
            <a:spLocks noGrp="1"/>
          </p:cNvSpPr>
          <p:nvPr>
            <p:ph type="title"/>
          </p:nvPr>
        </p:nvSpPr>
        <p:spPr>
          <a:xfrm>
            <a:off x="609600" y="517386"/>
            <a:ext cx="5369169" cy="1570986"/>
          </a:xfrm>
        </p:spPr>
        <p:txBody>
          <a:bodyPr>
            <a:normAutofit/>
          </a:bodyPr>
          <a:lstStyle/>
          <a:p>
            <a:pPr algn="ctr"/>
            <a:r>
              <a:rPr lang="en-US" dirty="0"/>
              <a:t>Content</a:t>
            </a:r>
          </a:p>
        </p:txBody>
      </p:sp>
      <p:sp>
        <p:nvSpPr>
          <p:cNvPr id="3" name="Content Placeholder 2">
            <a:extLst>
              <a:ext uri="{FF2B5EF4-FFF2-40B4-BE49-F238E27FC236}">
                <a16:creationId xmlns:a16="http://schemas.microsoft.com/office/drawing/2014/main" id="{52710125-BF32-06D8-78CA-6E57C338DFD7}"/>
              </a:ext>
            </a:extLst>
          </p:cNvPr>
          <p:cNvSpPr>
            <a:spLocks noGrp="1"/>
          </p:cNvSpPr>
          <p:nvPr>
            <p:ph idx="1"/>
          </p:nvPr>
        </p:nvSpPr>
        <p:spPr>
          <a:xfrm>
            <a:off x="610198" y="2356598"/>
            <a:ext cx="5355276" cy="3636159"/>
          </a:xfrm>
        </p:spPr>
        <p:txBody>
          <a:bodyPr anchor="t">
            <a:normAutofit/>
          </a:bodyPr>
          <a:lstStyle/>
          <a:p>
            <a:pPr marL="342900" indent="-342900">
              <a:buFont typeface="Arial" panose="020B0604020202020204" pitchFamily="34" charset="0"/>
              <a:buChar char="•"/>
            </a:pPr>
            <a:r>
              <a:rPr lang="en-US" dirty="0"/>
              <a:t>Bell’s Theorem: A Brief Introduction</a:t>
            </a:r>
          </a:p>
          <a:p>
            <a:pPr marL="342900" indent="-342900">
              <a:buFont typeface="Arial" panose="020B0604020202020204" pitchFamily="34" charset="0"/>
              <a:buChar char="•"/>
            </a:pPr>
            <a:r>
              <a:rPr lang="en-US" dirty="0"/>
              <a:t>Basic Concepts Regarding Bell’s Theorem</a:t>
            </a:r>
          </a:p>
          <a:p>
            <a:pPr marL="342900" indent="-342900">
              <a:buFont typeface="Arial" panose="020B0604020202020204" pitchFamily="34" charset="0"/>
              <a:buChar char="•"/>
            </a:pPr>
            <a:r>
              <a:rPr lang="en-US" dirty="0"/>
              <a:t>Experiments</a:t>
            </a:r>
          </a:p>
          <a:p>
            <a:pPr marL="342900" indent="-342900">
              <a:buFont typeface="Arial" panose="020B0604020202020204" pitchFamily="34" charset="0"/>
              <a:buChar char="•"/>
            </a:pPr>
            <a:r>
              <a:rPr lang="en-US" dirty="0"/>
              <a:t>Applications</a:t>
            </a:r>
          </a:p>
          <a:p>
            <a:pPr marL="342900" indent="-342900">
              <a:buFont typeface="Arial" panose="020B0604020202020204" pitchFamily="34" charset="0"/>
              <a:buChar char="•"/>
            </a:pPr>
            <a:r>
              <a:rPr lang="en-US" dirty="0"/>
              <a:t>Venn Diagram Paradox</a:t>
            </a:r>
          </a:p>
          <a:p>
            <a:pPr marL="342900" indent="-342900">
              <a:buFont typeface="Arial" panose="020B0604020202020204" pitchFamily="34" charset="0"/>
              <a:buChar char="•"/>
            </a:pPr>
            <a:r>
              <a:rPr lang="en-US" dirty="0"/>
              <a:t>Examples</a:t>
            </a:r>
          </a:p>
        </p:txBody>
      </p:sp>
      <p:pic>
        <p:nvPicPr>
          <p:cNvPr id="19" name="Graphic 6" descr="Teacher">
            <a:extLst>
              <a:ext uri="{FF2B5EF4-FFF2-40B4-BE49-F238E27FC236}">
                <a16:creationId xmlns:a16="http://schemas.microsoft.com/office/drawing/2014/main" id="{57D83061-5283-32AF-44FD-FA6E1AD934EC}"/>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43866" y="2175847"/>
            <a:ext cx="3956501" cy="3956501"/>
          </a:xfrm>
          <a:prstGeom prst="rect">
            <a:avLst/>
          </a:prstGeom>
        </p:spPr>
      </p:pic>
    </p:spTree>
    <p:extLst>
      <p:ext uri="{BB962C8B-B14F-4D97-AF65-F5344CB8AC3E}">
        <p14:creationId xmlns:p14="http://schemas.microsoft.com/office/powerpoint/2010/main" val="9789407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7C48F90-AFD5-4232-AE7D-27B956BF7E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73C96EE1-9524-4300-BFAC-56AA55EB49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855747" y="-1"/>
            <a:ext cx="6336253" cy="6858001"/>
          </a:xfrm>
          <a:custGeom>
            <a:avLst/>
            <a:gdLst>
              <a:gd name="connsiteX0" fmla="*/ 5721063 w 6336253"/>
              <a:gd name="connsiteY0" fmla="*/ 3536635 h 6858001"/>
              <a:gd name="connsiteX1" fmla="*/ 6230651 w 6336253"/>
              <a:gd name="connsiteY1" fmla="*/ 4046223 h 6858001"/>
              <a:gd name="connsiteX2" fmla="*/ 5721063 w 6336253"/>
              <a:gd name="connsiteY2" fmla="*/ 4555811 h 6858001"/>
              <a:gd name="connsiteX3" fmla="*/ 5211475 w 6336253"/>
              <a:gd name="connsiteY3" fmla="*/ 4046223 h 6858001"/>
              <a:gd name="connsiteX4" fmla="*/ 5721063 w 6336253"/>
              <a:gd name="connsiteY4" fmla="*/ 3536635 h 6858001"/>
              <a:gd name="connsiteX5" fmla="*/ 5456902 w 6336253"/>
              <a:gd name="connsiteY5" fmla="*/ 0 h 6858001"/>
              <a:gd name="connsiteX6" fmla="*/ 6321710 w 6336253"/>
              <a:gd name="connsiteY6" fmla="*/ 0 h 6858001"/>
              <a:gd name="connsiteX7" fmla="*/ 6332019 w 6336253"/>
              <a:gd name="connsiteY7" fmla="*/ 42969 h 6858001"/>
              <a:gd name="connsiteX8" fmla="*/ 6320934 w 6336253"/>
              <a:gd name="connsiteY8" fmla="*/ 219852 h 6858001"/>
              <a:gd name="connsiteX9" fmla="*/ 5774313 w 6336253"/>
              <a:gd name="connsiteY9" fmla="*/ 535443 h 6858001"/>
              <a:gd name="connsiteX10" fmla="*/ 5444200 w 6336253"/>
              <a:gd name="connsiteY10" fmla="*/ 78052 h 6858001"/>
              <a:gd name="connsiteX11" fmla="*/ 609600 w 6336253"/>
              <a:gd name="connsiteY11" fmla="*/ 0 h 6858001"/>
              <a:gd name="connsiteX12" fmla="*/ 1171409 w 6336253"/>
              <a:gd name="connsiteY12" fmla="*/ 0 h 6858001"/>
              <a:gd name="connsiteX13" fmla="*/ 4838473 w 6336253"/>
              <a:gd name="connsiteY13" fmla="*/ 0 h 6858001"/>
              <a:gd name="connsiteX14" fmla="*/ 4830349 w 6336253"/>
              <a:gd name="connsiteY14" fmla="*/ 184996 h 6858001"/>
              <a:gd name="connsiteX15" fmla="*/ 4833376 w 6336253"/>
              <a:gd name="connsiteY15" fmla="*/ 419995 h 6858001"/>
              <a:gd name="connsiteX16" fmla="*/ 5281338 w 6336253"/>
              <a:gd name="connsiteY16" fmla="*/ 1068099 h 6858001"/>
              <a:gd name="connsiteX17" fmla="*/ 5729205 w 6336253"/>
              <a:gd name="connsiteY17" fmla="*/ 2589405 h 6858001"/>
              <a:gd name="connsiteX18" fmla="*/ 5283212 w 6336253"/>
              <a:gd name="connsiteY18" fmla="*/ 3164269 h 6858001"/>
              <a:gd name="connsiteX19" fmla="*/ 5124820 w 6336253"/>
              <a:gd name="connsiteY19" fmla="*/ 4641255 h 6858001"/>
              <a:gd name="connsiteX20" fmla="*/ 5736551 w 6336253"/>
              <a:gd name="connsiteY20" fmla="*/ 5670858 h 6858001"/>
              <a:gd name="connsiteX21" fmla="*/ 6022123 w 6336253"/>
              <a:gd name="connsiteY21" fmla="*/ 6707670 h 6858001"/>
              <a:gd name="connsiteX22" fmla="*/ 6024496 w 6336253"/>
              <a:gd name="connsiteY22" fmla="*/ 6858000 h 6858001"/>
              <a:gd name="connsiteX23" fmla="*/ 2242268 w 6336253"/>
              <a:gd name="connsiteY23" fmla="*/ 6858000 h 6858001"/>
              <a:gd name="connsiteX24" fmla="*/ 2242268 w 6336253"/>
              <a:gd name="connsiteY24" fmla="*/ 6858001 h 6858001"/>
              <a:gd name="connsiteX25" fmla="*/ 0 w 6336253"/>
              <a:gd name="connsiteY25" fmla="*/ 6858001 h 6858001"/>
              <a:gd name="connsiteX26" fmla="*/ 0 w 6336253"/>
              <a:gd name="connsiteY26" fmla="*/ 1 h 6858001"/>
              <a:gd name="connsiteX27" fmla="*/ 609600 w 6336253"/>
              <a:gd name="connsiteY27"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36253" h="6858001">
                <a:moveTo>
                  <a:pt x="5721063" y="3536635"/>
                </a:moveTo>
                <a:cubicBezTo>
                  <a:pt x="6002501" y="3536635"/>
                  <a:pt x="6230651" y="3764785"/>
                  <a:pt x="6230651" y="4046223"/>
                </a:cubicBezTo>
                <a:cubicBezTo>
                  <a:pt x="6230651" y="4327661"/>
                  <a:pt x="6002501" y="4555811"/>
                  <a:pt x="5721063" y="4555811"/>
                </a:cubicBezTo>
                <a:cubicBezTo>
                  <a:pt x="5439625" y="4555811"/>
                  <a:pt x="5211475" y="4327661"/>
                  <a:pt x="5211475" y="4046223"/>
                </a:cubicBezTo>
                <a:cubicBezTo>
                  <a:pt x="5211475" y="3764785"/>
                  <a:pt x="5439625" y="3536635"/>
                  <a:pt x="5721063" y="3536635"/>
                </a:cubicBezTo>
                <a:close/>
                <a:moveTo>
                  <a:pt x="5456902" y="0"/>
                </a:moveTo>
                <a:lnTo>
                  <a:pt x="6321710" y="0"/>
                </a:lnTo>
                <a:lnTo>
                  <a:pt x="6332019" y="42969"/>
                </a:lnTo>
                <a:cubicBezTo>
                  <a:pt x="6340015" y="100391"/>
                  <a:pt x="6336884" y="160329"/>
                  <a:pt x="6320934" y="219852"/>
                </a:cubicBezTo>
                <a:cubicBezTo>
                  <a:pt x="6257137" y="457945"/>
                  <a:pt x="6012407" y="599240"/>
                  <a:pt x="5774313" y="535443"/>
                </a:cubicBezTo>
                <a:cubicBezTo>
                  <a:pt x="5565982" y="479621"/>
                  <a:pt x="5431761" y="285271"/>
                  <a:pt x="5444200" y="78052"/>
                </a:cubicBezTo>
                <a:close/>
                <a:moveTo>
                  <a:pt x="609600" y="0"/>
                </a:moveTo>
                <a:lnTo>
                  <a:pt x="1171409" y="0"/>
                </a:lnTo>
                <a:lnTo>
                  <a:pt x="4838473" y="0"/>
                </a:lnTo>
                <a:lnTo>
                  <a:pt x="4830349" y="184996"/>
                </a:lnTo>
                <a:cubicBezTo>
                  <a:pt x="4828991" y="263520"/>
                  <a:pt x="4829864" y="341910"/>
                  <a:pt x="4833376" y="419995"/>
                </a:cubicBezTo>
                <a:cubicBezTo>
                  <a:pt x="4846565" y="709488"/>
                  <a:pt x="5075226" y="891535"/>
                  <a:pt x="5281338" y="1068099"/>
                </a:cubicBezTo>
                <a:cubicBezTo>
                  <a:pt x="5795128" y="1508061"/>
                  <a:pt x="5969974" y="2032158"/>
                  <a:pt x="5729205" y="2589405"/>
                </a:cubicBezTo>
                <a:cubicBezTo>
                  <a:pt x="5635831" y="2805523"/>
                  <a:pt x="5454276" y="2993264"/>
                  <a:pt x="5283212" y="3164269"/>
                </a:cubicBezTo>
                <a:cubicBezTo>
                  <a:pt x="4824418" y="3622744"/>
                  <a:pt x="4843217" y="4154456"/>
                  <a:pt x="5124820" y="4641255"/>
                </a:cubicBezTo>
                <a:cubicBezTo>
                  <a:pt x="5325440" y="4986832"/>
                  <a:pt x="5565996" y="5311556"/>
                  <a:pt x="5736551" y="5670858"/>
                </a:cubicBezTo>
                <a:cubicBezTo>
                  <a:pt x="5902602" y="6019042"/>
                  <a:pt x="6001121" y="6366409"/>
                  <a:pt x="6022123" y="6707670"/>
                </a:cubicBezTo>
                <a:lnTo>
                  <a:pt x="6024496" y="6858000"/>
                </a:lnTo>
                <a:lnTo>
                  <a:pt x="2242268" y="6858000"/>
                </a:lnTo>
                <a:lnTo>
                  <a:pt x="2242268" y="6858001"/>
                </a:lnTo>
                <a:lnTo>
                  <a:pt x="0" y="6858001"/>
                </a:lnTo>
                <a:lnTo>
                  <a:pt x="0" y="1"/>
                </a:lnTo>
                <a:lnTo>
                  <a:pt x="609600" y="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CAE548C-488C-0576-4751-A07846865C7E}"/>
              </a:ext>
            </a:extLst>
          </p:cNvPr>
          <p:cNvSpPr>
            <a:spLocks noGrp="1"/>
          </p:cNvSpPr>
          <p:nvPr>
            <p:ph type="title"/>
          </p:nvPr>
        </p:nvSpPr>
        <p:spPr>
          <a:xfrm>
            <a:off x="609600" y="552782"/>
            <a:ext cx="5545870" cy="1658525"/>
          </a:xfrm>
        </p:spPr>
        <p:txBody>
          <a:bodyPr>
            <a:normAutofit/>
          </a:bodyPr>
          <a:lstStyle/>
          <a:p>
            <a:r>
              <a:rPr lang="en-US" dirty="0"/>
              <a:t>The Venn Diagram Paradox</a:t>
            </a:r>
            <a:endParaRPr lang="en-US"/>
          </a:p>
        </p:txBody>
      </p:sp>
      <p:sp>
        <p:nvSpPr>
          <p:cNvPr id="9" name="Content Placeholder 8">
            <a:extLst>
              <a:ext uri="{FF2B5EF4-FFF2-40B4-BE49-F238E27FC236}">
                <a16:creationId xmlns:a16="http://schemas.microsoft.com/office/drawing/2014/main" id="{8EB4815C-8387-DEAA-8631-8CF4DE027563}"/>
              </a:ext>
            </a:extLst>
          </p:cNvPr>
          <p:cNvSpPr>
            <a:spLocks noGrp="1"/>
          </p:cNvSpPr>
          <p:nvPr>
            <p:ph idx="1"/>
          </p:nvPr>
        </p:nvSpPr>
        <p:spPr>
          <a:xfrm>
            <a:off x="609600" y="2548521"/>
            <a:ext cx="5545867" cy="3470616"/>
          </a:xfrm>
        </p:spPr>
        <p:txBody>
          <a:bodyPr>
            <a:normAutofit lnSpcReduction="10000"/>
          </a:bodyPr>
          <a:lstStyle/>
          <a:p>
            <a:pPr marL="342900" indent="-342900">
              <a:buFont typeface="Arial" panose="020B0604020202020204" pitchFamily="34" charset="0"/>
              <a:buChar char="•"/>
            </a:pPr>
            <a:r>
              <a:rPr lang="en-US" dirty="0"/>
              <a:t>a Venn diagram is a graphical representation of sets, used to visually show the relationships between different sets and their elements.</a:t>
            </a:r>
          </a:p>
          <a:p>
            <a:pPr marL="342900" indent="-342900">
              <a:buFont typeface="Arial" panose="020B0604020202020204" pitchFamily="34" charset="0"/>
              <a:buChar char="•"/>
            </a:pPr>
            <a:r>
              <a:rPr lang="en-US" dirty="0"/>
              <a:t>commonly used in mathematics, statistics, and other fields to illustrate concepts related to set theory, logic, and probability.</a:t>
            </a:r>
          </a:p>
          <a:p>
            <a:pPr marL="342900" indent="-342900">
              <a:buFont typeface="Arial" panose="020B0604020202020204" pitchFamily="34" charset="0"/>
              <a:buChar char="•"/>
            </a:pPr>
            <a:r>
              <a:rPr lang="en-US" dirty="0"/>
              <a:t>paradox arises when a Venn diagram is used to represent a logical statement that is not valid, leading to a contradiction.</a:t>
            </a:r>
          </a:p>
        </p:txBody>
      </p:sp>
      <p:pic>
        <p:nvPicPr>
          <p:cNvPr id="5" name="Content Placeholder 4">
            <a:extLst>
              <a:ext uri="{FF2B5EF4-FFF2-40B4-BE49-F238E27FC236}">
                <a16:creationId xmlns:a16="http://schemas.microsoft.com/office/drawing/2014/main" id="{53B344F4-C4CA-B46E-B9C3-F47DE962291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93116" y="2411287"/>
            <a:ext cx="4289283" cy="1860522"/>
          </a:xfrm>
          <a:prstGeom prst="rect">
            <a:avLst/>
          </a:prstGeom>
        </p:spPr>
      </p:pic>
    </p:spTree>
    <p:extLst>
      <p:ext uri="{BB962C8B-B14F-4D97-AF65-F5344CB8AC3E}">
        <p14:creationId xmlns:p14="http://schemas.microsoft.com/office/powerpoint/2010/main" val="18778114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8988800-4054-4E60-A352-60CF604AB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Freeform: Shape 13">
            <a:extLst>
              <a:ext uri="{FF2B5EF4-FFF2-40B4-BE49-F238E27FC236}">
                <a16:creationId xmlns:a16="http://schemas.microsoft.com/office/drawing/2014/main" id="{01FB661E-0D75-43BF-813D-0FBD5093E9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317625" cy="6840668"/>
          </a:xfrm>
          <a:custGeom>
            <a:avLst/>
            <a:gdLst>
              <a:gd name="connsiteX0" fmla="*/ 4958378 w 6317625"/>
              <a:gd name="connsiteY0" fmla="*/ 6031137 h 6840668"/>
              <a:gd name="connsiteX1" fmla="*/ 5305315 w 6317625"/>
              <a:gd name="connsiteY1" fmla="*/ 6282257 h 6840668"/>
              <a:gd name="connsiteX2" fmla="*/ 5065129 w 6317625"/>
              <a:gd name="connsiteY2" fmla="*/ 6696958 h 6840668"/>
              <a:gd name="connsiteX3" fmla="*/ 4650427 w 6317625"/>
              <a:gd name="connsiteY3" fmla="*/ 6456771 h 6840668"/>
              <a:gd name="connsiteX4" fmla="*/ 4890615 w 6317625"/>
              <a:gd name="connsiteY4" fmla="*/ 6042071 h 6840668"/>
              <a:gd name="connsiteX5" fmla="*/ 4958378 w 6317625"/>
              <a:gd name="connsiteY5" fmla="*/ 6031137 h 6840668"/>
              <a:gd name="connsiteX6" fmla="*/ 892226 w 6317625"/>
              <a:gd name="connsiteY6" fmla="*/ 3293470 h 6840668"/>
              <a:gd name="connsiteX7" fmla="*/ 1475080 w 6317625"/>
              <a:gd name="connsiteY7" fmla="*/ 3715351 h 6840668"/>
              <a:gd name="connsiteX8" fmla="*/ 1071567 w 6317625"/>
              <a:gd name="connsiteY8" fmla="*/ 4412048 h 6840668"/>
              <a:gd name="connsiteX9" fmla="*/ 374869 w 6317625"/>
              <a:gd name="connsiteY9" fmla="*/ 4008535 h 6840668"/>
              <a:gd name="connsiteX10" fmla="*/ 778382 w 6317625"/>
              <a:gd name="connsiteY10" fmla="*/ 3311837 h 6840668"/>
              <a:gd name="connsiteX11" fmla="*/ 892226 w 6317625"/>
              <a:gd name="connsiteY11" fmla="*/ 3293470 h 6840668"/>
              <a:gd name="connsiteX12" fmla="*/ 1515375 w 6317625"/>
              <a:gd name="connsiteY12" fmla="*/ 663501 h 6840668"/>
              <a:gd name="connsiteX13" fmla="*/ 1862311 w 6317625"/>
              <a:gd name="connsiteY13" fmla="*/ 914620 h 6840668"/>
              <a:gd name="connsiteX14" fmla="*/ 1622124 w 6317625"/>
              <a:gd name="connsiteY14" fmla="*/ 1329322 h 6840668"/>
              <a:gd name="connsiteX15" fmla="*/ 1207424 w 6317625"/>
              <a:gd name="connsiteY15" fmla="*/ 1089135 h 6840668"/>
              <a:gd name="connsiteX16" fmla="*/ 1447610 w 6317625"/>
              <a:gd name="connsiteY16" fmla="*/ 674434 h 6840668"/>
              <a:gd name="connsiteX17" fmla="*/ 1515375 w 6317625"/>
              <a:gd name="connsiteY17" fmla="*/ 663501 h 6840668"/>
              <a:gd name="connsiteX18" fmla="*/ 2542954 w 6317625"/>
              <a:gd name="connsiteY18" fmla="*/ 0 h 6840668"/>
              <a:gd name="connsiteX19" fmla="*/ 6317625 w 6317625"/>
              <a:gd name="connsiteY19" fmla="*/ 0 h 6840668"/>
              <a:gd name="connsiteX20" fmla="*/ 6317625 w 6317625"/>
              <a:gd name="connsiteY20" fmla="*/ 6840668 h 6840668"/>
              <a:gd name="connsiteX21" fmla="*/ 6230037 w 6317625"/>
              <a:gd name="connsiteY21" fmla="*/ 6814791 h 6840668"/>
              <a:gd name="connsiteX22" fmla="*/ 5013461 w 6317625"/>
              <a:gd name="connsiteY22" fmla="*/ 5538903 h 6840668"/>
              <a:gd name="connsiteX23" fmla="*/ 3720873 w 6317625"/>
              <a:gd name="connsiteY23" fmla="*/ 6063409 h 6840668"/>
              <a:gd name="connsiteX24" fmla="*/ 2775987 w 6317625"/>
              <a:gd name="connsiteY24" fmla="*/ 5162980 h 6840668"/>
              <a:gd name="connsiteX25" fmla="*/ 2210002 w 6317625"/>
              <a:gd name="connsiteY25" fmla="*/ 5455137 h 6840668"/>
              <a:gd name="connsiteX26" fmla="*/ 1437015 w 6317625"/>
              <a:gd name="connsiteY26" fmla="*/ 6401298 h 6840668"/>
              <a:gd name="connsiteX27" fmla="*/ 75055 w 6317625"/>
              <a:gd name="connsiteY27" fmla="*/ 6031719 h 6840668"/>
              <a:gd name="connsiteX28" fmla="*/ 406869 w 6317625"/>
              <a:gd name="connsiteY28" fmla="*/ 4883188 h 6840668"/>
              <a:gd name="connsiteX29" fmla="*/ 1425737 w 6317625"/>
              <a:gd name="connsiteY29" fmla="*/ 4614510 h 6840668"/>
              <a:gd name="connsiteX30" fmla="*/ 2401798 w 6317625"/>
              <a:gd name="connsiteY30" fmla="*/ 3834988 h 6840668"/>
              <a:gd name="connsiteX31" fmla="*/ 1823833 w 6317625"/>
              <a:gd name="connsiteY31" fmla="*/ 3299773 h 6840668"/>
              <a:gd name="connsiteX32" fmla="*/ 964802 w 6317625"/>
              <a:gd name="connsiteY32" fmla="*/ 2659918 h 6840668"/>
              <a:gd name="connsiteX33" fmla="*/ 1218949 w 6317625"/>
              <a:gd name="connsiteY33" fmla="*/ 1977364 h 6840668"/>
              <a:gd name="connsiteX34" fmla="*/ 2387241 w 6317625"/>
              <a:gd name="connsiteY34" fmla="*/ 1909455 h 6840668"/>
              <a:gd name="connsiteX35" fmla="*/ 2947668 w 6317625"/>
              <a:gd name="connsiteY35" fmla="*/ 1386658 h 6840668"/>
              <a:gd name="connsiteX36" fmla="*/ 2498714 w 6317625"/>
              <a:gd name="connsiteY36" fmla="*/ 259434 h 6840668"/>
              <a:gd name="connsiteX37" fmla="*/ 2511421 w 6317625"/>
              <a:gd name="connsiteY37" fmla="*/ 121590 h 6840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317625" h="6840668">
                <a:moveTo>
                  <a:pt x="4958378" y="6031137"/>
                </a:moveTo>
                <a:cubicBezTo>
                  <a:pt x="5115727" y="6021909"/>
                  <a:pt x="5263149" y="6124019"/>
                  <a:pt x="5305315" y="6282257"/>
                </a:cubicBezTo>
                <a:cubicBezTo>
                  <a:pt x="5353507" y="6463099"/>
                  <a:pt x="5245971" y="6648768"/>
                  <a:pt x="5065129" y="6696958"/>
                </a:cubicBezTo>
                <a:cubicBezTo>
                  <a:pt x="4884289" y="6745149"/>
                  <a:pt x="4698617" y="6637614"/>
                  <a:pt x="4650427" y="6456771"/>
                </a:cubicBezTo>
                <a:cubicBezTo>
                  <a:pt x="4602235" y="6275928"/>
                  <a:pt x="4709771" y="6090262"/>
                  <a:pt x="4890615" y="6042071"/>
                </a:cubicBezTo>
                <a:cubicBezTo>
                  <a:pt x="4913219" y="6036047"/>
                  <a:pt x="4935901" y="6032455"/>
                  <a:pt x="4958378" y="6031137"/>
                </a:cubicBezTo>
                <a:close/>
                <a:moveTo>
                  <a:pt x="892226" y="3293470"/>
                </a:moveTo>
                <a:cubicBezTo>
                  <a:pt x="1156570" y="3277966"/>
                  <a:pt x="1404240" y="3449513"/>
                  <a:pt x="1475080" y="3715351"/>
                </a:cubicBezTo>
                <a:cubicBezTo>
                  <a:pt x="1556041" y="4019167"/>
                  <a:pt x="1375383" y="4331088"/>
                  <a:pt x="1071567" y="4412048"/>
                </a:cubicBezTo>
                <a:cubicBezTo>
                  <a:pt x="767753" y="4493009"/>
                  <a:pt x="455831" y="4312351"/>
                  <a:pt x="374869" y="4008535"/>
                </a:cubicBezTo>
                <a:cubicBezTo>
                  <a:pt x="293908" y="3704721"/>
                  <a:pt x="474567" y="3392798"/>
                  <a:pt x="778382" y="3311837"/>
                </a:cubicBezTo>
                <a:cubicBezTo>
                  <a:pt x="816360" y="3301718"/>
                  <a:pt x="854463" y="3295686"/>
                  <a:pt x="892226" y="3293470"/>
                </a:cubicBezTo>
                <a:close/>
                <a:moveTo>
                  <a:pt x="1515375" y="663501"/>
                </a:moveTo>
                <a:cubicBezTo>
                  <a:pt x="1672721" y="654272"/>
                  <a:pt x="1820145" y="756383"/>
                  <a:pt x="1862311" y="914620"/>
                </a:cubicBezTo>
                <a:cubicBezTo>
                  <a:pt x="1910502" y="1095462"/>
                  <a:pt x="1802968" y="1281132"/>
                  <a:pt x="1622124" y="1329322"/>
                </a:cubicBezTo>
                <a:cubicBezTo>
                  <a:pt x="1441283" y="1377513"/>
                  <a:pt x="1255615" y="1269977"/>
                  <a:pt x="1207424" y="1089135"/>
                </a:cubicBezTo>
                <a:cubicBezTo>
                  <a:pt x="1159233" y="908294"/>
                  <a:pt x="1266769" y="722625"/>
                  <a:pt x="1447610" y="674434"/>
                </a:cubicBezTo>
                <a:cubicBezTo>
                  <a:pt x="1470217" y="668411"/>
                  <a:pt x="1492896" y="664821"/>
                  <a:pt x="1515375" y="663501"/>
                </a:cubicBezTo>
                <a:close/>
                <a:moveTo>
                  <a:pt x="2542954" y="0"/>
                </a:moveTo>
                <a:lnTo>
                  <a:pt x="6317625" y="0"/>
                </a:lnTo>
                <a:lnTo>
                  <a:pt x="6317625" y="6840668"/>
                </a:lnTo>
                <a:lnTo>
                  <a:pt x="6230037" y="6814791"/>
                </a:lnTo>
                <a:cubicBezTo>
                  <a:pt x="5511511" y="6546277"/>
                  <a:pt x="5563886" y="5634137"/>
                  <a:pt x="5013461" y="5538903"/>
                </a:cubicBezTo>
                <a:cubicBezTo>
                  <a:pt x="4504461" y="5450825"/>
                  <a:pt x="4212037" y="6187406"/>
                  <a:pt x="3720873" y="6063409"/>
                </a:cubicBezTo>
                <a:cubicBezTo>
                  <a:pt x="3249852" y="5944482"/>
                  <a:pt x="3223909" y="5195131"/>
                  <a:pt x="2775987" y="5162980"/>
                </a:cubicBezTo>
                <a:cubicBezTo>
                  <a:pt x="2577088" y="5148695"/>
                  <a:pt x="2416139" y="5282749"/>
                  <a:pt x="2210002" y="5455137"/>
                </a:cubicBezTo>
                <a:cubicBezTo>
                  <a:pt x="1759503" y="5831872"/>
                  <a:pt x="1735837" y="6203943"/>
                  <a:pt x="1437015" y="6401298"/>
                </a:cubicBezTo>
                <a:cubicBezTo>
                  <a:pt x="1022137" y="6675287"/>
                  <a:pt x="277340" y="6489917"/>
                  <a:pt x="75055" y="6031719"/>
                </a:cubicBezTo>
                <a:cubicBezTo>
                  <a:pt x="-100071" y="5635034"/>
                  <a:pt x="39649" y="5119308"/>
                  <a:pt x="406869" y="4883188"/>
                </a:cubicBezTo>
                <a:cubicBezTo>
                  <a:pt x="668038" y="4715275"/>
                  <a:pt x="978899" y="4781854"/>
                  <a:pt x="1425737" y="4614510"/>
                </a:cubicBezTo>
                <a:cubicBezTo>
                  <a:pt x="1483018" y="4593066"/>
                  <a:pt x="2421509" y="4233274"/>
                  <a:pt x="2401798" y="3834988"/>
                </a:cubicBezTo>
                <a:cubicBezTo>
                  <a:pt x="2389953" y="3595533"/>
                  <a:pt x="2054344" y="3420191"/>
                  <a:pt x="1823833" y="3299773"/>
                </a:cubicBezTo>
                <a:cubicBezTo>
                  <a:pt x="1207509" y="2977771"/>
                  <a:pt x="1033713" y="2885600"/>
                  <a:pt x="964802" y="2659918"/>
                </a:cubicBezTo>
                <a:cubicBezTo>
                  <a:pt x="895511" y="2432959"/>
                  <a:pt x="1010317" y="2120581"/>
                  <a:pt x="1218949" y="1977364"/>
                </a:cubicBezTo>
                <a:cubicBezTo>
                  <a:pt x="1546835" y="1752277"/>
                  <a:pt x="1872903" y="2105427"/>
                  <a:pt x="2387241" y="1909455"/>
                </a:cubicBezTo>
                <a:cubicBezTo>
                  <a:pt x="2455367" y="1883513"/>
                  <a:pt x="2884207" y="1718365"/>
                  <a:pt x="2947668" y="1386658"/>
                </a:cubicBezTo>
                <a:cubicBezTo>
                  <a:pt x="3028995" y="961696"/>
                  <a:pt x="2497170" y="773992"/>
                  <a:pt x="2498714" y="259434"/>
                </a:cubicBezTo>
                <a:cubicBezTo>
                  <a:pt x="2498850" y="213850"/>
                  <a:pt x="2503216" y="167716"/>
                  <a:pt x="2511421" y="12159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881E9ABB-F9F0-24DE-4907-1A7754E64494}"/>
              </a:ext>
            </a:extLst>
          </p:cNvPr>
          <p:cNvSpPr>
            <a:spLocks noGrp="1"/>
          </p:cNvSpPr>
          <p:nvPr>
            <p:ph idx="1"/>
          </p:nvPr>
        </p:nvSpPr>
        <p:spPr>
          <a:xfrm>
            <a:off x="5263251" y="1278776"/>
            <a:ext cx="6317625" cy="4300447"/>
          </a:xfrm>
        </p:spPr>
        <p:txBody>
          <a:bodyPr>
            <a:normAutofit/>
          </a:bodyPr>
          <a:lstStyle/>
          <a:p>
            <a:pPr>
              <a:lnSpc>
                <a:spcPct val="100000"/>
              </a:lnSpc>
            </a:pPr>
            <a:r>
              <a:rPr lang="en-US" sz="1800" dirty="0"/>
              <a:t>Example:</a:t>
            </a:r>
          </a:p>
          <a:p>
            <a:pPr marL="342900" indent="-342900">
              <a:lnSpc>
                <a:spcPct val="100000"/>
              </a:lnSpc>
              <a:buFont typeface="Arial" panose="020B0604020202020204" pitchFamily="34" charset="0"/>
              <a:buChar char="•"/>
            </a:pPr>
            <a:r>
              <a:rPr lang="en-US" sz="1600" dirty="0"/>
              <a:t>consider a Venn diagram with two overlapping circles: one circle represents the set of all things that are red, and the other circle represents the set of all things that are not green.</a:t>
            </a:r>
          </a:p>
          <a:p>
            <a:pPr marL="342900" indent="-342900">
              <a:lnSpc>
                <a:spcPct val="100000"/>
              </a:lnSpc>
              <a:buFont typeface="Arial" panose="020B0604020202020204" pitchFamily="34" charset="0"/>
              <a:buChar char="•"/>
            </a:pPr>
            <a:r>
              <a:rPr lang="en-US" sz="1600" dirty="0"/>
              <a:t>the statement "all red things are not green“ would be represented by shading the entire region inside the red circle, while leaving the entire region inside the green circle unshaded.</a:t>
            </a:r>
          </a:p>
          <a:p>
            <a:pPr marL="342900" indent="-342900">
              <a:lnSpc>
                <a:spcPct val="100000"/>
              </a:lnSpc>
              <a:buFont typeface="Arial" panose="020B0604020202020204" pitchFamily="34" charset="0"/>
              <a:buChar char="•"/>
            </a:pPr>
            <a:r>
              <a:rPr lang="en-US" sz="1600" dirty="0"/>
              <a:t>the statement "no green things are red," on the other hand, would be represented by shading the entire region inside the green circle, while leaving the entire region inside the red circle unshaded.</a:t>
            </a:r>
          </a:p>
          <a:p>
            <a:pPr marL="342900" indent="-342900">
              <a:lnSpc>
                <a:spcPct val="100000"/>
              </a:lnSpc>
              <a:buFont typeface="Arial" panose="020B0604020202020204" pitchFamily="34" charset="0"/>
              <a:buChar char="•"/>
            </a:pPr>
            <a:r>
              <a:rPr lang="en-US" sz="1600" dirty="0"/>
              <a:t>creates the appearance of a paradox, because the two statements appear to describe different sets, even though they are logically equivalent.</a:t>
            </a:r>
          </a:p>
        </p:txBody>
      </p:sp>
      <p:pic>
        <p:nvPicPr>
          <p:cNvPr id="5" name="Picture 4" descr="A picture containing black, darkness&#10;&#10;Description automatically generated">
            <a:extLst>
              <a:ext uri="{FF2B5EF4-FFF2-40B4-BE49-F238E27FC236}">
                <a16:creationId xmlns:a16="http://schemas.microsoft.com/office/drawing/2014/main" id="{31D1611D-3BE2-37DE-9CB0-13C00837ED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363" y="2022014"/>
            <a:ext cx="3657303" cy="2335386"/>
          </a:xfrm>
          <a:prstGeom prst="rect">
            <a:avLst/>
          </a:prstGeom>
        </p:spPr>
      </p:pic>
    </p:spTree>
    <p:extLst>
      <p:ext uri="{BB962C8B-B14F-4D97-AF65-F5344CB8AC3E}">
        <p14:creationId xmlns:p14="http://schemas.microsoft.com/office/powerpoint/2010/main" val="16606164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8988800-4054-4E60-A352-60CF604AB8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01FB661E-0D75-43BF-813D-0FBD5093E9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317625" cy="6840668"/>
          </a:xfrm>
          <a:custGeom>
            <a:avLst/>
            <a:gdLst>
              <a:gd name="connsiteX0" fmla="*/ 4958378 w 6317625"/>
              <a:gd name="connsiteY0" fmla="*/ 6031137 h 6840668"/>
              <a:gd name="connsiteX1" fmla="*/ 5305315 w 6317625"/>
              <a:gd name="connsiteY1" fmla="*/ 6282257 h 6840668"/>
              <a:gd name="connsiteX2" fmla="*/ 5065129 w 6317625"/>
              <a:gd name="connsiteY2" fmla="*/ 6696958 h 6840668"/>
              <a:gd name="connsiteX3" fmla="*/ 4650427 w 6317625"/>
              <a:gd name="connsiteY3" fmla="*/ 6456771 h 6840668"/>
              <a:gd name="connsiteX4" fmla="*/ 4890615 w 6317625"/>
              <a:gd name="connsiteY4" fmla="*/ 6042071 h 6840668"/>
              <a:gd name="connsiteX5" fmla="*/ 4958378 w 6317625"/>
              <a:gd name="connsiteY5" fmla="*/ 6031137 h 6840668"/>
              <a:gd name="connsiteX6" fmla="*/ 892226 w 6317625"/>
              <a:gd name="connsiteY6" fmla="*/ 3293470 h 6840668"/>
              <a:gd name="connsiteX7" fmla="*/ 1475080 w 6317625"/>
              <a:gd name="connsiteY7" fmla="*/ 3715351 h 6840668"/>
              <a:gd name="connsiteX8" fmla="*/ 1071567 w 6317625"/>
              <a:gd name="connsiteY8" fmla="*/ 4412048 h 6840668"/>
              <a:gd name="connsiteX9" fmla="*/ 374869 w 6317625"/>
              <a:gd name="connsiteY9" fmla="*/ 4008535 h 6840668"/>
              <a:gd name="connsiteX10" fmla="*/ 778382 w 6317625"/>
              <a:gd name="connsiteY10" fmla="*/ 3311837 h 6840668"/>
              <a:gd name="connsiteX11" fmla="*/ 892226 w 6317625"/>
              <a:gd name="connsiteY11" fmla="*/ 3293470 h 6840668"/>
              <a:gd name="connsiteX12" fmla="*/ 1515375 w 6317625"/>
              <a:gd name="connsiteY12" fmla="*/ 663501 h 6840668"/>
              <a:gd name="connsiteX13" fmla="*/ 1862311 w 6317625"/>
              <a:gd name="connsiteY13" fmla="*/ 914620 h 6840668"/>
              <a:gd name="connsiteX14" fmla="*/ 1622124 w 6317625"/>
              <a:gd name="connsiteY14" fmla="*/ 1329322 h 6840668"/>
              <a:gd name="connsiteX15" fmla="*/ 1207424 w 6317625"/>
              <a:gd name="connsiteY15" fmla="*/ 1089135 h 6840668"/>
              <a:gd name="connsiteX16" fmla="*/ 1447610 w 6317625"/>
              <a:gd name="connsiteY16" fmla="*/ 674434 h 6840668"/>
              <a:gd name="connsiteX17" fmla="*/ 1515375 w 6317625"/>
              <a:gd name="connsiteY17" fmla="*/ 663501 h 6840668"/>
              <a:gd name="connsiteX18" fmla="*/ 2542954 w 6317625"/>
              <a:gd name="connsiteY18" fmla="*/ 0 h 6840668"/>
              <a:gd name="connsiteX19" fmla="*/ 6317625 w 6317625"/>
              <a:gd name="connsiteY19" fmla="*/ 0 h 6840668"/>
              <a:gd name="connsiteX20" fmla="*/ 6317625 w 6317625"/>
              <a:gd name="connsiteY20" fmla="*/ 6840668 h 6840668"/>
              <a:gd name="connsiteX21" fmla="*/ 6230037 w 6317625"/>
              <a:gd name="connsiteY21" fmla="*/ 6814791 h 6840668"/>
              <a:gd name="connsiteX22" fmla="*/ 5013461 w 6317625"/>
              <a:gd name="connsiteY22" fmla="*/ 5538903 h 6840668"/>
              <a:gd name="connsiteX23" fmla="*/ 3720873 w 6317625"/>
              <a:gd name="connsiteY23" fmla="*/ 6063409 h 6840668"/>
              <a:gd name="connsiteX24" fmla="*/ 2775987 w 6317625"/>
              <a:gd name="connsiteY24" fmla="*/ 5162980 h 6840668"/>
              <a:gd name="connsiteX25" fmla="*/ 2210002 w 6317625"/>
              <a:gd name="connsiteY25" fmla="*/ 5455137 h 6840668"/>
              <a:gd name="connsiteX26" fmla="*/ 1437015 w 6317625"/>
              <a:gd name="connsiteY26" fmla="*/ 6401298 h 6840668"/>
              <a:gd name="connsiteX27" fmla="*/ 75055 w 6317625"/>
              <a:gd name="connsiteY27" fmla="*/ 6031719 h 6840668"/>
              <a:gd name="connsiteX28" fmla="*/ 406869 w 6317625"/>
              <a:gd name="connsiteY28" fmla="*/ 4883188 h 6840668"/>
              <a:gd name="connsiteX29" fmla="*/ 1425737 w 6317625"/>
              <a:gd name="connsiteY29" fmla="*/ 4614510 h 6840668"/>
              <a:gd name="connsiteX30" fmla="*/ 2401798 w 6317625"/>
              <a:gd name="connsiteY30" fmla="*/ 3834988 h 6840668"/>
              <a:gd name="connsiteX31" fmla="*/ 1823833 w 6317625"/>
              <a:gd name="connsiteY31" fmla="*/ 3299773 h 6840668"/>
              <a:gd name="connsiteX32" fmla="*/ 964802 w 6317625"/>
              <a:gd name="connsiteY32" fmla="*/ 2659918 h 6840668"/>
              <a:gd name="connsiteX33" fmla="*/ 1218949 w 6317625"/>
              <a:gd name="connsiteY33" fmla="*/ 1977364 h 6840668"/>
              <a:gd name="connsiteX34" fmla="*/ 2387241 w 6317625"/>
              <a:gd name="connsiteY34" fmla="*/ 1909455 h 6840668"/>
              <a:gd name="connsiteX35" fmla="*/ 2947668 w 6317625"/>
              <a:gd name="connsiteY35" fmla="*/ 1386658 h 6840668"/>
              <a:gd name="connsiteX36" fmla="*/ 2498714 w 6317625"/>
              <a:gd name="connsiteY36" fmla="*/ 259434 h 6840668"/>
              <a:gd name="connsiteX37" fmla="*/ 2511421 w 6317625"/>
              <a:gd name="connsiteY37" fmla="*/ 121590 h 6840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6317625" h="6840668">
                <a:moveTo>
                  <a:pt x="4958378" y="6031137"/>
                </a:moveTo>
                <a:cubicBezTo>
                  <a:pt x="5115727" y="6021909"/>
                  <a:pt x="5263149" y="6124019"/>
                  <a:pt x="5305315" y="6282257"/>
                </a:cubicBezTo>
                <a:cubicBezTo>
                  <a:pt x="5353507" y="6463099"/>
                  <a:pt x="5245971" y="6648768"/>
                  <a:pt x="5065129" y="6696958"/>
                </a:cubicBezTo>
                <a:cubicBezTo>
                  <a:pt x="4884289" y="6745149"/>
                  <a:pt x="4698617" y="6637614"/>
                  <a:pt x="4650427" y="6456771"/>
                </a:cubicBezTo>
                <a:cubicBezTo>
                  <a:pt x="4602235" y="6275928"/>
                  <a:pt x="4709771" y="6090262"/>
                  <a:pt x="4890615" y="6042071"/>
                </a:cubicBezTo>
                <a:cubicBezTo>
                  <a:pt x="4913219" y="6036047"/>
                  <a:pt x="4935901" y="6032455"/>
                  <a:pt x="4958378" y="6031137"/>
                </a:cubicBezTo>
                <a:close/>
                <a:moveTo>
                  <a:pt x="892226" y="3293470"/>
                </a:moveTo>
                <a:cubicBezTo>
                  <a:pt x="1156570" y="3277966"/>
                  <a:pt x="1404240" y="3449513"/>
                  <a:pt x="1475080" y="3715351"/>
                </a:cubicBezTo>
                <a:cubicBezTo>
                  <a:pt x="1556041" y="4019167"/>
                  <a:pt x="1375383" y="4331088"/>
                  <a:pt x="1071567" y="4412048"/>
                </a:cubicBezTo>
                <a:cubicBezTo>
                  <a:pt x="767753" y="4493009"/>
                  <a:pt x="455831" y="4312351"/>
                  <a:pt x="374869" y="4008535"/>
                </a:cubicBezTo>
                <a:cubicBezTo>
                  <a:pt x="293908" y="3704721"/>
                  <a:pt x="474567" y="3392798"/>
                  <a:pt x="778382" y="3311837"/>
                </a:cubicBezTo>
                <a:cubicBezTo>
                  <a:pt x="816360" y="3301718"/>
                  <a:pt x="854463" y="3295686"/>
                  <a:pt x="892226" y="3293470"/>
                </a:cubicBezTo>
                <a:close/>
                <a:moveTo>
                  <a:pt x="1515375" y="663501"/>
                </a:moveTo>
                <a:cubicBezTo>
                  <a:pt x="1672721" y="654272"/>
                  <a:pt x="1820145" y="756383"/>
                  <a:pt x="1862311" y="914620"/>
                </a:cubicBezTo>
                <a:cubicBezTo>
                  <a:pt x="1910502" y="1095462"/>
                  <a:pt x="1802968" y="1281132"/>
                  <a:pt x="1622124" y="1329322"/>
                </a:cubicBezTo>
                <a:cubicBezTo>
                  <a:pt x="1441283" y="1377513"/>
                  <a:pt x="1255615" y="1269977"/>
                  <a:pt x="1207424" y="1089135"/>
                </a:cubicBezTo>
                <a:cubicBezTo>
                  <a:pt x="1159233" y="908294"/>
                  <a:pt x="1266769" y="722625"/>
                  <a:pt x="1447610" y="674434"/>
                </a:cubicBezTo>
                <a:cubicBezTo>
                  <a:pt x="1470217" y="668411"/>
                  <a:pt x="1492896" y="664821"/>
                  <a:pt x="1515375" y="663501"/>
                </a:cubicBezTo>
                <a:close/>
                <a:moveTo>
                  <a:pt x="2542954" y="0"/>
                </a:moveTo>
                <a:lnTo>
                  <a:pt x="6317625" y="0"/>
                </a:lnTo>
                <a:lnTo>
                  <a:pt x="6317625" y="6840668"/>
                </a:lnTo>
                <a:lnTo>
                  <a:pt x="6230037" y="6814791"/>
                </a:lnTo>
                <a:cubicBezTo>
                  <a:pt x="5511511" y="6546277"/>
                  <a:pt x="5563886" y="5634137"/>
                  <a:pt x="5013461" y="5538903"/>
                </a:cubicBezTo>
                <a:cubicBezTo>
                  <a:pt x="4504461" y="5450825"/>
                  <a:pt x="4212037" y="6187406"/>
                  <a:pt x="3720873" y="6063409"/>
                </a:cubicBezTo>
                <a:cubicBezTo>
                  <a:pt x="3249852" y="5944482"/>
                  <a:pt x="3223909" y="5195131"/>
                  <a:pt x="2775987" y="5162980"/>
                </a:cubicBezTo>
                <a:cubicBezTo>
                  <a:pt x="2577088" y="5148695"/>
                  <a:pt x="2416139" y="5282749"/>
                  <a:pt x="2210002" y="5455137"/>
                </a:cubicBezTo>
                <a:cubicBezTo>
                  <a:pt x="1759503" y="5831872"/>
                  <a:pt x="1735837" y="6203943"/>
                  <a:pt x="1437015" y="6401298"/>
                </a:cubicBezTo>
                <a:cubicBezTo>
                  <a:pt x="1022137" y="6675287"/>
                  <a:pt x="277340" y="6489917"/>
                  <a:pt x="75055" y="6031719"/>
                </a:cubicBezTo>
                <a:cubicBezTo>
                  <a:pt x="-100071" y="5635034"/>
                  <a:pt x="39649" y="5119308"/>
                  <a:pt x="406869" y="4883188"/>
                </a:cubicBezTo>
                <a:cubicBezTo>
                  <a:pt x="668038" y="4715275"/>
                  <a:pt x="978899" y="4781854"/>
                  <a:pt x="1425737" y="4614510"/>
                </a:cubicBezTo>
                <a:cubicBezTo>
                  <a:pt x="1483018" y="4593066"/>
                  <a:pt x="2421509" y="4233274"/>
                  <a:pt x="2401798" y="3834988"/>
                </a:cubicBezTo>
                <a:cubicBezTo>
                  <a:pt x="2389953" y="3595533"/>
                  <a:pt x="2054344" y="3420191"/>
                  <a:pt x="1823833" y="3299773"/>
                </a:cubicBezTo>
                <a:cubicBezTo>
                  <a:pt x="1207509" y="2977771"/>
                  <a:pt x="1033713" y="2885600"/>
                  <a:pt x="964802" y="2659918"/>
                </a:cubicBezTo>
                <a:cubicBezTo>
                  <a:pt x="895511" y="2432959"/>
                  <a:pt x="1010317" y="2120581"/>
                  <a:pt x="1218949" y="1977364"/>
                </a:cubicBezTo>
                <a:cubicBezTo>
                  <a:pt x="1546835" y="1752277"/>
                  <a:pt x="1872903" y="2105427"/>
                  <a:pt x="2387241" y="1909455"/>
                </a:cubicBezTo>
                <a:cubicBezTo>
                  <a:pt x="2455367" y="1883513"/>
                  <a:pt x="2884207" y="1718365"/>
                  <a:pt x="2947668" y="1386658"/>
                </a:cubicBezTo>
                <a:cubicBezTo>
                  <a:pt x="3028995" y="961696"/>
                  <a:pt x="2497170" y="773992"/>
                  <a:pt x="2498714" y="259434"/>
                </a:cubicBezTo>
                <a:cubicBezTo>
                  <a:pt x="2498850" y="213850"/>
                  <a:pt x="2503216" y="167716"/>
                  <a:pt x="2511421" y="12159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C7B12AF-A278-7151-7DAE-269B93BA5706}"/>
              </a:ext>
            </a:extLst>
          </p:cNvPr>
          <p:cNvSpPr>
            <a:spLocks noGrp="1"/>
          </p:cNvSpPr>
          <p:nvPr>
            <p:ph type="title"/>
          </p:nvPr>
        </p:nvSpPr>
        <p:spPr>
          <a:xfrm>
            <a:off x="6096000" y="552782"/>
            <a:ext cx="5486400" cy="1423502"/>
          </a:xfrm>
        </p:spPr>
        <p:txBody>
          <a:bodyPr>
            <a:normAutofit/>
          </a:bodyPr>
          <a:lstStyle/>
          <a:p>
            <a:pPr algn="ctr"/>
            <a:r>
              <a:rPr lang="en-US" dirty="0"/>
              <a:t>Polarization </a:t>
            </a:r>
          </a:p>
        </p:txBody>
      </p:sp>
      <p:sp>
        <p:nvSpPr>
          <p:cNvPr id="15" name="Content Placeholder 14">
            <a:extLst>
              <a:ext uri="{FF2B5EF4-FFF2-40B4-BE49-F238E27FC236}">
                <a16:creationId xmlns:a16="http://schemas.microsoft.com/office/drawing/2014/main" id="{BAD2C921-3871-1B4E-BF41-370D2C4FA340}"/>
              </a:ext>
            </a:extLst>
          </p:cNvPr>
          <p:cNvSpPr>
            <a:spLocks noGrp="1"/>
          </p:cNvSpPr>
          <p:nvPr>
            <p:ph idx="1"/>
          </p:nvPr>
        </p:nvSpPr>
        <p:spPr>
          <a:xfrm>
            <a:off x="6096001" y="2263662"/>
            <a:ext cx="5486400" cy="3521704"/>
          </a:xfrm>
        </p:spPr>
        <p:txBody>
          <a:bodyPr>
            <a:normAutofit lnSpcReduction="10000"/>
          </a:bodyPr>
          <a:lstStyle/>
          <a:p>
            <a:pPr marL="342900" indent="-342900">
              <a:buFont typeface="Arial" panose="020B0604020202020204" pitchFamily="34" charset="0"/>
              <a:buChar char="•"/>
            </a:pPr>
            <a:r>
              <a:rPr lang="en-US" dirty="0"/>
              <a:t>photons are waves in an electromagnetic field, and polarization just means the direction in which that wave oscillates.</a:t>
            </a:r>
          </a:p>
          <a:p>
            <a:pPr marL="342900" indent="-342900">
              <a:buFont typeface="Arial" panose="020B0604020202020204" pitchFamily="34" charset="0"/>
              <a:buChar char="•"/>
            </a:pPr>
            <a:r>
              <a:rPr lang="en-US" dirty="0"/>
              <a:t>polarizing filters absorb this energy in one direction, so the wave coming out the other side is oscillating purely in the direction perpendicular to the one where energy absorption is happening.</a:t>
            </a:r>
          </a:p>
          <a:p>
            <a:pPr marL="342900" indent="-342900">
              <a:buFont typeface="Arial" panose="020B0604020202020204" pitchFamily="34" charset="0"/>
              <a:buChar char="•"/>
            </a:pPr>
            <a:r>
              <a:rPr lang="en-US" dirty="0"/>
              <a:t>photons – quantum objects (they either pass through, or not).</a:t>
            </a:r>
          </a:p>
        </p:txBody>
      </p:sp>
      <p:pic>
        <p:nvPicPr>
          <p:cNvPr id="11" name="Content Placeholder 10" descr="A picture containing diagram, line, sketch, design&#10;&#10;Description automatically generated">
            <a:extLst>
              <a:ext uri="{FF2B5EF4-FFF2-40B4-BE49-F238E27FC236}">
                <a16:creationId xmlns:a16="http://schemas.microsoft.com/office/drawing/2014/main" id="{9DB4C6E6-76DB-0965-E6A8-0182C993F5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4674" y="2263662"/>
            <a:ext cx="3657303" cy="1880898"/>
          </a:xfrm>
          <a:prstGeom prst="rect">
            <a:avLst/>
          </a:prstGeom>
        </p:spPr>
      </p:pic>
    </p:spTree>
    <p:extLst>
      <p:ext uri="{BB962C8B-B14F-4D97-AF65-F5344CB8AC3E}">
        <p14:creationId xmlns:p14="http://schemas.microsoft.com/office/powerpoint/2010/main" val="26946696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A screenshot of a computer screen&#10;&#10;Description automatically generated with low confidence">
            <a:extLst>
              <a:ext uri="{FF2B5EF4-FFF2-40B4-BE49-F238E27FC236}">
                <a16:creationId xmlns:a16="http://schemas.microsoft.com/office/drawing/2014/main" id="{692C9D5E-A660-224E-F01C-554C89D84A0F}"/>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360" r="1360"/>
          <a:stretch>
            <a:fillRect/>
          </a:stretch>
        </p:blipFill>
        <p:spPr>
          <a:xfrm>
            <a:off x="6096000" y="1612900"/>
            <a:ext cx="5483225" cy="3419475"/>
          </a:xfrm>
          <a:effectLst>
            <a:softEdge rad="38100"/>
          </a:effectLst>
        </p:spPr>
      </p:pic>
      <p:sp>
        <p:nvSpPr>
          <p:cNvPr id="18" name="Text Placeholder 17">
            <a:extLst>
              <a:ext uri="{FF2B5EF4-FFF2-40B4-BE49-F238E27FC236}">
                <a16:creationId xmlns:a16="http://schemas.microsoft.com/office/drawing/2014/main" id="{A2648592-93F1-4230-8AEB-D4A801687E58}"/>
              </a:ext>
            </a:extLst>
          </p:cNvPr>
          <p:cNvSpPr>
            <a:spLocks noGrp="1"/>
          </p:cNvSpPr>
          <p:nvPr>
            <p:ph type="body" sz="half" idx="2"/>
          </p:nvPr>
        </p:nvSpPr>
        <p:spPr>
          <a:xfrm>
            <a:off x="612775" y="2049497"/>
            <a:ext cx="4970822" cy="2546280"/>
          </a:xfrm>
        </p:spPr>
        <p:txBody>
          <a:bodyPr/>
          <a:lstStyle/>
          <a:p>
            <a:pPr marL="285750" indent="-285750">
              <a:buFont typeface="Arial" panose="020B0604020202020204" pitchFamily="34" charset="0"/>
              <a:buChar char="•"/>
            </a:pPr>
            <a:r>
              <a:rPr lang="en-US" dirty="0"/>
              <a:t>when the filter is placed at 0 degrees, there is a 100% chance of passing.</a:t>
            </a:r>
          </a:p>
          <a:p>
            <a:pPr marL="285750" indent="-285750">
              <a:buFont typeface="Arial" panose="020B0604020202020204" pitchFamily="34" charset="0"/>
              <a:buChar char="•"/>
            </a:pPr>
            <a:r>
              <a:rPr lang="en-US" dirty="0"/>
              <a:t>when the filter is placed at 45 degrees, there is a 50% chance of passing.</a:t>
            </a:r>
          </a:p>
          <a:p>
            <a:pPr marL="285750" indent="-285750">
              <a:buFont typeface="Arial" panose="020B0604020202020204" pitchFamily="34" charset="0"/>
              <a:buChar char="•"/>
            </a:pPr>
            <a:r>
              <a:rPr lang="en-US" dirty="0"/>
              <a:t>when the filter is placed at 90 degrees, there is a 0% chance of passing.</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9394609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A picture containing text, screenshot, font, line&#10;&#10;Description automatically generated">
            <a:extLst>
              <a:ext uri="{FF2B5EF4-FFF2-40B4-BE49-F238E27FC236}">
                <a16:creationId xmlns:a16="http://schemas.microsoft.com/office/drawing/2014/main" id="{7A3C0BB3-10AE-C620-1E70-696652357C09}"/>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37" b="37"/>
          <a:stretch>
            <a:fillRect/>
          </a:stretch>
        </p:blipFill>
        <p:spPr>
          <a:xfrm>
            <a:off x="6096127" y="1568356"/>
            <a:ext cx="5483225" cy="3721288"/>
          </a:xfrm>
          <a:effectLst>
            <a:softEdge rad="38100"/>
          </a:effectLst>
        </p:spPr>
      </p:pic>
      <p:sp>
        <p:nvSpPr>
          <p:cNvPr id="12" name="Text Placeholder 11">
            <a:extLst>
              <a:ext uri="{FF2B5EF4-FFF2-40B4-BE49-F238E27FC236}">
                <a16:creationId xmlns:a16="http://schemas.microsoft.com/office/drawing/2014/main" id="{7E1BC89A-0D3B-5B2A-0AA5-06654976E64E}"/>
              </a:ext>
            </a:extLst>
          </p:cNvPr>
          <p:cNvSpPr>
            <a:spLocks noGrp="1"/>
          </p:cNvSpPr>
          <p:nvPr>
            <p:ph type="body" sz="half" idx="2"/>
          </p:nvPr>
        </p:nvSpPr>
        <p:spPr>
          <a:xfrm>
            <a:off x="612648" y="1210836"/>
            <a:ext cx="4970822" cy="4436328"/>
          </a:xfrm>
        </p:spPr>
        <p:txBody>
          <a:bodyPr>
            <a:normAutofit lnSpcReduction="10000"/>
          </a:bodyPr>
          <a:lstStyle/>
          <a:p>
            <a:r>
              <a:rPr lang="en-US" sz="2400" dirty="0"/>
              <a:t>Experiment:</a:t>
            </a:r>
          </a:p>
          <a:p>
            <a:pPr marL="285750" indent="-285750">
              <a:buFont typeface="Arial" panose="020B0604020202020204" pitchFamily="34" charset="0"/>
              <a:buChar char="•"/>
            </a:pPr>
            <a:r>
              <a:rPr lang="en-US" dirty="0"/>
              <a:t>two cases are going to be studied:</a:t>
            </a:r>
          </a:p>
          <a:p>
            <a:pPr marL="742950" lvl="1" indent="-285750">
              <a:buFont typeface="Arial" panose="020B0604020202020204" pitchFamily="34" charset="0"/>
              <a:buChar char="•"/>
            </a:pPr>
            <a:r>
              <a:rPr lang="en-US" dirty="0"/>
              <a:t>how light will go through 3 filters at 0, 22.5 and 45 degrees, respectively.</a:t>
            </a:r>
          </a:p>
          <a:p>
            <a:pPr marL="742950" lvl="1" indent="-285750">
              <a:buFont typeface="Arial" panose="020B0604020202020204" pitchFamily="34" charset="0"/>
              <a:buChar char="•"/>
            </a:pPr>
            <a:r>
              <a:rPr lang="en-US" dirty="0"/>
              <a:t>how light will go through 2 filters at 0 and 45 degrees, respectively.</a:t>
            </a:r>
          </a:p>
          <a:p>
            <a:pPr marL="285750" indent="-285750">
              <a:buFont typeface="Arial" panose="020B0604020202020204" pitchFamily="34" charset="0"/>
              <a:buChar char="•"/>
            </a:pPr>
            <a:r>
              <a:rPr lang="en-US" dirty="0"/>
              <a:t>in the first case, 15% of the photons that pass filter A, get blocked by filter B and 15% that pass filter B as well, get blocked at filter C. This means that 30% of the photons get blocked between filter A and C, a result much lower than expected.</a:t>
            </a:r>
          </a:p>
          <a:p>
            <a:pPr marL="285750" indent="-285750">
              <a:buFont typeface="Arial" panose="020B0604020202020204" pitchFamily="34" charset="0"/>
              <a:buChar char="•"/>
            </a:pPr>
            <a:r>
              <a:rPr lang="en-US" dirty="0"/>
              <a:t>in the second case, 50% of the photons that pass filter A get blocked by filter B.</a:t>
            </a:r>
          </a:p>
        </p:txBody>
      </p:sp>
    </p:spTree>
    <p:extLst>
      <p:ext uri="{BB962C8B-B14F-4D97-AF65-F5344CB8AC3E}">
        <p14:creationId xmlns:p14="http://schemas.microsoft.com/office/powerpoint/2010/main" val="35307633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A picture containing text, screenshot, circle, diagram&#10;&#10;Description automatically generated">
            <a:extLst>
              <a:ext uri="{FF2B5EF4-FFF2-40B4-BE49-F238E27FC236}">
                <a16:creationId xmlns:a16="http://schemas.microsoft.com/office/drawing/2014/main" id="{7F992E2B-8CAC-8F33-5A67-D898A0870A01}"/>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327" b="327"/>
          <a:stretch>
            <a:fillRect/>
          </a:stretch>
        </p:blipFill>
        <p:spPr>
          <a:xfrm>
            <a:off x="6096126" y="1982678"/>
            <a:ext cx="5483225" cy="3132137"/>
          </a:xfrm>
          <a:effectLst>
            <a:softEdge rad="38100"/>
          </a:effectLst>
        </p:spPr>
      </p:pic>
      <p:sp>
        <p:nvSpPr>
          <p:cNvPr id="4" name="Text Placeholder 3">
            <a:extLst>
              <a:ext uri="{FF2B5EF4-FFF2-40B4-BE49-F238E27FC236}">
                <a16:creationId xmlns:a16="http://schemas.microsoft.com/office/drawing/2014/main" id="{1A5F5105-B239-6D9F-ACFC-1347A096FADA}"/>
              </a:ext>
            </a:extLst>
          </p:cNvPr>
          <p:cNvSpPr>
            <a:spLocks noGrp="1"/>
          </p:cNvSpPr>
          <p:nvPr>
            <p:ph type="body" sz="half" idx="2"/>
          </p:nvPr>
        </p:nvSpPr>
        <p:spPr>
          <a:xfrm>
            <a:off x="612649" y="1389049"/>
            <a:ext cx="4970822" cy="4319394"/>
          </a:xfrm>
        </p:spPr>
        <p:txBody>
          <a:bodyPr>
            <a:normAutofit/>
          </a:bodyPr>
          <a:lstStyle/>
          <a:p>
            <a:r>
              <a:rPr lang="en-US" dirty="0"/>
              <a:t>If filter B is added:</a:t>
            </a:r>
          </a:p>
          <a:p>
            <a:pPr marL="285750" indent="-285750">
              <a:buFont typeface="Arial" panose="020B0604020202020204" pitchFamily="34" charset="0"/>
              <a:buChar char="•"/>
            </a:pPr>
            <a:r>
              <a:rPr lang="en-US" dirty="0"/>
              <a:t>15% of the photons that pass filter A get blocked by filter B.</a:t>
            </a:r>
          </a:p>
          <a:p>
            <a:pPr marL="285750" indent="-285750">
              <a:buFont typeface="Arial" panose="020B0604020202020204" pitchFamily="34" charset="0"/>
              <a:buChar char="•"/>
            </a:pPr>
            <a:r>
              <a:rPr lang="en-US" dirty="0"/>
              <a:t>15% of the photons that pass filter B get blocked by filter C.</a:t>
            </a:r>
          </a:p>
          <a:p>
            <a:r>
              <a:rPr lang="en-US" dirty="0"/>
              <a:t>If filter B is removed:</a:t>
            </a:r>
          </a:p>
          <a:p>
            <a:pPr marL="285750" indent="-285750">
              <a:buFont typeface="Arial" panose="020B0604020202020204" pitchFamily="34" charset="0"/>
              <a:buChar char="•"/>
            </a:pPr>
            <a:r>
              <a:rPr lang="en-US" dirty="0"/>
              <a:t>50% of the photons that pass filter A get blocked by filter B.</a:t>
            </a:r>
          </a:p>
          <a:p>
            <a:pPr marL="285750" indent="-285750">
              <a:buFont typeface="Arial" panose="020B0604020202020204" pitchFamily="34" charset="0"/>
              <a:buChar char="•"/>
            </a:pPr>
            <a:endParaRPr lang="en-US" dirty="0"/>
          </a:p>
          <a:p>
            <a:r>
              <a:rPr lang="en-US" dirty="0"/>
              <a:t>This violates the Venn diagram understanding of the static mathematical structure.</a:t>
            </a:r>
          </a:p>
        </p:txBody>
      </p:sp>
    </p:spTree>
    <p:extLst>
      <p:ext uri="{BB962C8B-B14F-4D97-AF65-F5344CB8AC3E}">
        <p14:creationId xmlns:p14="http://schemas.microsoft.com/office/powerpoint/2010/main" val="30444706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7BACC30-8829-FDAF-E281-DFE463AFB02B}"/>
              </a:ext>
            </a:extLst>
          </p:cNvPr>
          <p:cNvSpPr>
            <a:spLocks noGrp="1"/>
          </p:cNvSpPr>
          <p:nvPr>
            <p:ph type="title"/>
          </p:nvPr>
        </p:nvSpPr>
        <p:spPr/>
        <p:txBody>
          <a:bodyPr/>
          <a:lstStyle/>
          <a:p>
            <a:pPr algn="ctr"/>
            <a:r>
              <a:rPr lang="en-US" dirty="0"/>
              <a:t>Entangled Polarization</a:t>
            </a:r>
          </a:p>
        </p:txBody>
      </p:sp>
      <p:sp>
        <p:nvSpPr>
          <p:cNvPr id="6" name="Content Placeholder 5">
            <a:extLst>
              <a:ext uri="{FF2B5EF4-FFF2-40B4-BE49-F238E27FC236}">
                <a16:creationId xmlns:a16="http://schemas.microsoft.com/office/drawing/2014/main" id="{1390E34C-2E75-25E8-3929-FE875E26D417}"/>
              </a:ext>
            </a:extLst>
          </p:cNvPr>
          <p:cNvSpPr>
            <a:spLocks noGrp="1"/>
          </p:cNvSpPr>
          <p:nvPr>
            <p:ph idx="1"/>
          </p:nvPr>
        </p:nvSpPr>
        <p:spPr/>
        <p:txBody>
          <a:bodyPr>
            <a:normAutofit/>
          </a:bodyPr>
          <a:lstStyle/>
          <a:p>
            <a:pPr marL="342900" indent="-342900">
              <a:buFont typeface="Arial" panose="020B0604020202020204" pitchFamily="34" charset="0"/>
              <a:buChar char="•"/>
            </a:pPr>
            <a:r>
              <a:rPr lang="en-US" dirty="0"/>
              <a:t>Let there be pairs of entangled photons that instead of going through multiple sequential filters, each of them will attempt to pass filters and that are far away of one another.</a:t>
            </a:r>
          </a:p>
          <a:p>
            <a:pPr marL="342900" indent="-342900">
              <a:buFont typeface="Arial" panose="020B0604020202020204" pitchFamily="34" charset="0"/>
              <a:buChar char="•"/>
            </a:pPr>
            <a:r>
              <a:rPr lang="en-US" dirty="0"/>
              <a:t>The experiment shows that the exact same values are obtained as if thy would pass through sequential filters.</a:t>
            </a:r>
          </a:p>
          <a:p>
            <a:pPr marL="342900" indent="-342900">
              <a:buFont typeface="Arial" panose="020B0604020202020204" pitchFamily="34" charset="0"/>
              <a:buChar char="•"/>
            </a:pPr>
            <a:r>
              <a:rPr lang="en-US" dirty="0"/>
              <a:t>If there would be sets of filters with different combinations of angles (described previously) and far away from one another, we would have the following statistics:</a:t>
            </a:r>
          </a:p>
          <a:p>
            <a:pPr marL="571500" lvl="1" indent="-342900">
              <a:buFont typeface="Arial" panose="020B0604020202020204" pitchFamily="34" charset="0"/>
              <a:buChar char="•"/>
            </a:pPr>
            <a:r>
              <a:rPr lang="en-US" dirty="0"/>
              <a:t>0% of the entangled photons that pass filter A get blocked by filter B.</a:t>
            </a:r>
          </a:p>
          <a:p>
            <a:pPr marL="571500" lvl="1" indent="-342900">
              <a:buFont typeface="Arial" panose="020B0604020202020204" pitchFamily="34" charset="0"/>
              <a:buChar char="•"/>
            </a:pPr>
            <a:r>
              <a:rPr lang="en-US" dirty="0"/>
              <a:t>15% of the entangled photons that pass filter A get blocked by filter B.</a:t>
            </a:r>
          </a:p>
          <a:p>
            <a:pPr marL="571500" lvl="1" indent="-342900">
              <a:buFont typeface="Arial" panose="020B0604020202020204" pitchFamily="34" charset="0"/>
              <a:buChar char="•"/>
            </a:pPr>
            <a:r>
              <a:rPr lang="en-US" dirty="0"/>
              <a:t>15% of the entangled photons that pass filter B get blocked by filter C.</a:t>
            </a:r>
          </a:p>
          <a:p>
            <a:pPr marL="571500" lvl="1" indent="-342900">
              <a:buFont typeface="Arial" panose="020B0604020202020204" pitchFamily="34" charset="0"/>
              <a:buChar char="•"/>
            </a:pPr>
            <a:r>
              <a:rPr lang="en-US" dirty="0"/>
              <a:t>50% of the entangled photons that pass filter A get blocked by filter C.</a:t>
            </a:r>
          </a:p>
        </p:txBody>
      </p:sp>
    </p:spTree>
    <p:extLst>
      <p:ext uri="{BB962C8B-B14F-4D97-AF65-F5344CB8AC3E}">
        <p14:creationId xmlns:p14="http://schemas.microsoft.com/office/powerpoint/2010/main" val="34281760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903A790-4D0E-B82A-12E6-6B2986EDED12}"/>
              </a:ext>
            </a:extLst>
          </p:cNvPr>
          <p:cNvSpPr>
            <a:spLocks noGrp="1"/>
          </p:cNvSpPr>
          <p:nvPr>
            <p:ph type="title"/>
          </p:nvPr>
        </p:nvSpPr>
        <p:spPr/>
        <p:txBody>
          <a:bodyPr/>
          <a:lstStyle/>
          <a:p>
            <a:pPr algn="ctr"/>
            <a:r>
              <a:rPr lang="en-US" dirty="0"/>
              <a:t>Correlation with Bell’s Inequality</a:t>
            </a:r>
          </a:p>
        </p:txBody>
      </p:sp>
      <p:sp>
        <p:nvSpPr>
          <p:cNvPr id="3" name="Content Placeholder 2">
            <a:extLst>
              <a:ext uri="{FF2B5EF4-FFF2-40B4-BE49-F238E27FC236}">
                <a16:creationId xmlns:a16="http://schemas.microsoft.com/office/drawing/2014/main" id="{640884C1-0644-4AAB-5C31-5F97F5101A45}"/>
              </a:ext>
            </a:extLst>
          </p:cNvPr>
          <p:cNvSpPr>
            <a:spLocks noGrp="1"/>
          </p:cNvSpPr>
          <p:nvPr>
            <p:ph idx="1"/>
          </p:nvPr>
        </p:nvSpPr>
        <p:spPr/>
        <p:txBody>
          <a:bodyPr/>
          <a:lstStyle/>
          <a:p>
            <a:pPr marL="342900" indent="-342900">
              <a:buFont typeface="Arial" panose="020B0604020202020204" pitchFamily="34" charset="0"/>
              <a:buChar char="•"/>
            </a:pPr>
            <a:r>
              <a:rPr lang="en-US" dirty="0"/>
              <a:t>those results violate a simple mathematical understanding of how polarizing filters work:</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N(X, Y) is the number of the photons that pass filter X and get blocked by Y.</a:t>
            </a:r>
          </a:p>
          <a:p>
            <a:pPr marL="342900" indent="-342900">
              <a:buFont typeface="Arial" panose="020B0604020202020204" pitchFamily="34" charset="0"/>
              <a:buChar char="•"/>
            </a:pPr>
            <a:r>
              <a:rPr lang="en-US" dirty="0"/>
              <a:t>this is a simple example of what it is called a Bell’s inequality, stating that the physics of the photons that pass through the filters cannot be explained by local realism laws.</a:t>
            </a:r>
          </a:p>
        </p:txBody>
      </p:sp>
      <p:pic>
        <p:nvPicPr>
          <p:cNvPr id="5" name="Picture 4">
            <a:extLst>
              <a:ext uri="{FF2B5EF4-FFF2-40B4-BE49-F238E27FC236}">
                <a16:creationId xmlns:a16="http://schemas.microsoft.com/office/drawing/2014/main" id="{0E685535-2FC9-FFD4-05AC-929A3CBBE8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37866" y="2657459"/>
            <a:ext cx="7116267" cy="1111466"/>
          </a:xfrm>
          <a:prstGeom prst="rect">
            <a:avLst/>
          </a:prstGeom>
          <a:effectLst>
            <a:softEdge rad="127000"/>
          </a:effectLst>
        </p:spPr>
      </p:pic>
    </p:spTree>
    <p:extLst>
      <p:ext uri="{BB962C8B-B14F-4D97-AF65-F5344CB8AC3E}">
        <p14:creationId xmlns:p14="http://schemas.microsoft.com/office/powerpoint/2010/main" val="16105824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314A4-0536-E18E-DDFF-D99572834B2A}"/>
              </a:ext>
            </a:extLst>
          </p:cNvPr>
          <p:cNvSpPr>
            <a:spLocks noGrp="1"/>
          </p:cNvSpPr>
          <p:nvPr>
            <p:ph type="title"/>
          </p:nvPr>
        </p:nvSpPr>
        <p:spPr/>
        <p:txBody>
          <a:bodyPr/>
          <a:lstStyle/>
          <a:p>
            <a:pPr algn="ctr"/>
            <a:r>
              <a:rPr lang="en-US" dirty="0"/>
              <a:t>Example</a:t>
            </a:r>
          </a:p>
        </p:txBody>
      </p:sp>
      <p:pic>
        <p:nvPicPr>
          <p:cNvPr id="4" name="Online Media 3" title="Three polarizing filters: a simple demo of a creepy quantum effect">
            <a:hlinkClick r:id="" action="ppaction://media"/>
            <a:extLst>
              <a:ext uri="{FF2B5EF4-FFF2-40B4-BE49-F238E27FC236}">
                <a16:creationId xmlns:a16="http://schemas.microsoft.com/office/drawing/2014/main" id="{1A2AF41D-89E5-54CE-A9DF-37AF51982532}"/>
              </a:ext>
            </a:extLst>
          </p:cNvPr>
          <p:cNvPicPr>
            <a:picLocks noGrp="1" noRot="1" noChangeAspect="1"/>
          </p:cNvPicPr>
          <p:nvPr>
            <p:ph idx="1"/>
            <a:videoFile r:link="rId1"/>
          </p:nvPr>
        </p:nvPicPr>
        <p:blipFill>
          <a:blip r:embed="rId3"/>
          <a:stretch>
            <a:fillRect/>
          </a:stretch>
        </p:blipFill>
        <p:spPr>
          <a:xfrm>
            <a:off x="2525713" y="2106613"/>
            <a:ext cx="7142162" cy="4035425"/>
          </a:xfrm>
          <a:prstGeom prst="rect">
            <a:avLst/>
          </a:prstGeom>
        </p:spPr>
      </p:pic>
    </p:spTree>
    <p:extLst>
      <p:ext uri="{BB962C8B-B14F-4D97-AF65-F5344CB8AC3E}">
        <p14:creationId xmlns:p14="http://schemas.microsoft.com/office/powerpoint/2010/main" val="3965106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4"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1FFE435-0754-492D-B815-BD114217D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7EF79062-B5BB-45DF-810C-95A324A9D6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2140699"/>
            <a:ext cx="12192000" cy="4717301"/>
          </a:xfrm>
          <a:custGeom>
            <a:avLst/>
            <a:gdLst>
              <a:gd name="connsiteX0" fmla="*/ 8930642 w 12192000"/>
              <a:gd name="connsiteY0" fmla="*/ 4273734 h 4717301"/>
              <a:gd name="connsiteX1" fmla="*/ 9143134 w 12192000"/>
              <a:gd name="connsiteY1" fmla="*/ 4396362 h 4717301"/>
              <a:gd name="connsiteX2" fmla="*/ 9043549 w 12192000"/>
              <a:gd name="connsiteY2" fmla="*/ 4693978 h 4717301"/>
              <a:gd name="connsiteX3" fmla="*/ 8745984 w 12192000"/>
              <a:gd name="connsiteY3" fmla="*/ 4594249 h 4717301"/>
              <a:gd name="connsiteX4" fmla="*/ 8845568 w 12192000"/>
              <a:gd name="connsiteY4" fmla="*/ 4296634 h 4717301"/>
              <a:gd name="connsiteX5" fmla="*/ 8930642 w 12192000"/>
              <a:gd name="connsiteY5" fmla="*/ 4273734 h 4717301"/>
              <a:gd name="connsiteX6" fmla="*/ 9842642 w 12192000"/>
              <a:gd name="connsiteY6" fmla="*/ 3718743 h 4717301"/>
              <a:gd name="connsiteX7" fmla="*/ 10272210 w 12192000"/>
              <a:gd name="connsiteY7" fmla="*/ 3966645 h 4717301"/>
              <a:gd name="connsiteX8" fmla="*/ 10070896 w 12192000"/>
              <a:gd name="connsiteY8" fmla="*/ 4568292 h 4717301"/>
              <a:gd name="connsiteX9" fmla="*/ 9469346 w 12192000"/>
              <a:gd name="connsiteY9" fmla="*/ 4366686 h 4717301"/>
              <a:gd name="connsiteX10" fmla="*/ 9670660 w 12192000"/>
              <a:gd name="connsiteY10" fmla="*/ 3765038 h 4717301"/>
              <a:gd name="connsiteX11" fmla="*/ 9842642 w 12192000"/>
              <a:gd name="connsiteY11" fmla="*/ 3718743 h 4717301"/>
              <a:gd name="connsiteX12" fmla="*/ 0 w 12192000"/>
              <a:gd name="connsiteY12" fmla="*/ 0 h 4717301"/>
              <a:gd name="connsiteX13" fmla="*/ 12192000 w 12192000"/>
              <a:gd name="connsiteY13" fmla="*/ 0 h 4717301"/>
              <a:gd name="connsiteX14" fmla="*/ 12192000 w 12192000"/>
              <a:gd name="connsiteY14" fmla="*/ 3369891 h 4717301"/>
              <a:gd name="connsiteX15" fmla="*/ 12124015 w 12192000"/>
              <a:gd name="connsiteY15" fmla="*/ 3410713 h 4717301"/>
              <a:gd name="connsiteX16" fmla="*/ 11077457 w 12192000"/>
              <a:gd name="connsiteY16" fmla="*/ 3501725 h 4717301"/>
              <a:gd name="connsiteX17" fmla="*/ 9867246 w 12192000"/>
              <a:gd name="connsiteY17" fmla="*/ 3351592 h 4717301"/>
              <a:gd name="connsiteX18" fmla="*/ 8994802 w 12192000"/>
              <a:gd name="connsiteY18" fmla="*/ 3878378 h 4717301"/>
              <a:gd name="connsiteX19" fmla="*/ 6994655 w 12192000"/>
              <a:gd name="connsiteY19" fmla="*/ 4335637 h 4717301"/>
              <a:gd name="connsiteX20" fmla="*/ 6287534 w 12192000"/>
              <a:gd name="connsiteY20" fmla="*/ 3714199 h 4717301"/>
              <a:gd name="connsiteX21" fmla="*/ 4392596 w 12192000"/>
              <a:gd name="connsiteY21" fmla="*/ 3392344 h 4717301"/>
              <a:gd name="connsiteX22" fmla="*/ 3014500 w 12192000"/>
              <a:gd name="connsiteY22" fmla="*/ 4100222 h 4717301"/>
              <a:gd name="connsiteX23" fmla="*/ 86414 w 12192000"/>
              <a:gd name="connsiteY23" fmla="*/ 3903305 h 4717301"/>
              <a:gd name="connsiteX24" fmla="*/ 0 w 12192000"/>
              <a:gd name="connsiteY24" fmla="*/ 3840566 h 471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192000" h="4717301">
                <a:moveTo>
                  <a:pt x="8930642" y="4273734"/>
                </a:moveTo>
                <a:cubicBezTo>
                  <a:pt x="9016941" y="4268381"/>
                  <a:pt x="9102130" y="4314070"/>
                  <a:pt x="9143134" y="4396362"/>
                </a:cubicBezTo>
                <a:cubicBezTo>
                  <a:pt x="9197806" y="4506087"/>
                  <a:pt x="9153221" y="4639333"/>
                  <a:pt x="9043549" y="4693978"/>
                </a:cubicBezTo>
                <a:cubicBezTo>
                  <a:pt x="8933879" y="4748622"/>
                  <a:pt x="8800655" y="4703973"/>
                  <a:pt x="8745984" y="4594249"/>
                </a:cubicBezTo>
                <a:cubicBezTo>
                  <a:pt x="8691311" y="4484525"/>
                  <a:pt x="8735897" y="4351279"/>
                  <a:pt x="8845568" y="4296634"/>
                </a:cubicBezTo>
                <a:cubicBezTo>
                  <a:pt x="8872986" y="4282973"/>
                  <a:pt x="8901875" y="4275517"/>
                  <a:pt x="8930642" y="4273734"/>
                </a:cubicBezTo>
                <a:close/>
                <a:moveTo>
                  <a:pt x="9842642" y="3718743"/>
                </a:moveTo>
                <a:cubicBezTo>
                  <a:pt x="10017101" y="3707923"/>
                  <a:pt x="10189318" y="3800286"/>
                  <a:pt x="10272210" y="3966645"/>
                </a:cubicBezTo>
                <a:cubicBezTo>
                  <a:pt x="10382732" y="4188458"/>
                  <a:pt x="10292600" y="4457825"/>
                  <a:pt x="10070896" y="4568292"/>
                </a:cubicBezTo>
                <a:cubicBezTo>
                  <a:pt x="9849191" y="4678760"/>
                  <a:pt x="9579867" y="4588498"/>
                  <a:pt x="9469346" y="4366686"/>
                </a:cubicBezTo>
                <a:cubicBezTo>
                  <a:pt x="9358824" y="4144873"/>
                  <a:pt x="9448956" y="3875506"/>
                  <a:pt x="9670660" y="3765038"/>
                </a:cubicBezTo>
                <a:cubicBezTo>
                  <a:pt x="9726087" y="3737421"/>
                  <a:pt x="9784490" y="3722349"/>
                  <a:pt x="9842642" y="3718743"/>
                </a:cubicBezTo>
                <a:close/>
                <a:moveTo>
                  <a:pt x="0" y="0"/>
                </a:moveTo>
                <a:lnTo>
                  <a:pt x="12192000" y="0"/>
                </a:lnTo>
                <a:lnTo>
                  <a:pt x="12192000" y="3369891"/>
                </a:lnTo>
                <a:lnTo>
                  <a:pt x="12124015" y="3410713"/>
                </a:lnTo>
                <a:cubicBezTo>
                  <a:pt x="11792041" y="3581538"/>
                  <a:pt x="11443617" y="3577252"/>
                  <a:pt x="11077457" y="3501725"/>
                </a:cubicBezTo>
                <a:cubicBezTo>
                  <a:pt x="10679189" y="3419860"/>
                  <a:pt x="10271734" y="3358281"/>
                  <a:pt x="9867246" y="3351592"/>
                </a:cubicBezTo>
                <a:cubicBezTo>
                  <a:pt x="9492336" y="3345611"/>
                  <a:pt x="9239136" y="3626329"/>
                  <a:pt x="8994802" y="3878378"/>
                </a:cubicBezTo>
                <a:cubicBezTo>
                  <a:pt x="8385954" y="4506678"/>
                  <a:pt x="7695268" y="4690742"/>
                  <a:pt x="6994655" y="4335637"/>
                </a:cubicBezTo>
                <a:cubicBezTo>
                  <a:pt x="6722938" y="4197922"/>
                  <a:pt x="6494843" y="3948626"/>
                  <a:pt x="6287534" y="3714199"/>
                </a:cubicBezTo>
                <a:cubicBezTo>
                  <a:pt x="5731733" y="3085491"/>
                  <a:pt x="5043559" y="3067499"/>
                  <a:pt x="4392596" y="3392344"/>
                </a:cubicBezTo>
                <a:cubicBezTo>
                  <a:pt x="3930423" y="3623867"/>
                  <a:pt x="3492022" y="3908604"/>
                  <a:pt x="3014500" y="4100222"/>
                </a:cubicBezTo>
                <a:cubicBezTo>
                  <a:pt x="1977820" y="4518409"/>
                  <a:pt x="973242" y="4499486"/>
                  <a:pt x="86414" y="3903305"/>
                </a:cubicBezTo>
                <a:lnTo>
                  <a:pt x="0" y="384056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E632C1-1536-7EB3-01DD-9EDEE89A39EA}"/>
              </a:ext>
            </a:extLst>
          </p:cNvPr>
          <p:cNvSpPr>
            <a:spLocks noGrp="1"/>
          </p:cNvSpPr>
          <p:nvPr>
            <p:ph type="title"/>
          </p:nvPr>
        </p:nvSpPr>
        <p:spPr>
          <a:xfrm>
            <a:off x="609600" y="669856"/>
            <a:ext cx="6658405" cy="1451174"/>
          </a:xfrm>
        </p:spPr>
        <p:txBody>
          <a:bodyPr vert="horz" lIns="91440" tIns="45720" rIns="91440" bIns="45720" rtlCol="0" anchor="ctr">
            <a:normAutofit/>
          </a:bodyPr>
          <a:lstStyle/>
          <a:p>
            <a:r>
              <a:rPr lang="en-US" sz="5400" dirty="0"/>
              <a:t>Thank you!</a:t>
            </a:r>
          </a:p>
        </p:txBody>
      </p:sp>
      <p:pic>
        <p:nvPicPr>
          <p:cNvPr id="7" name="Graphic 6" descr="Smiling Face with No Fill">
            <a:extLst>
              <a:ext uri="{FF2B5EF4-FFF2-40B4-BE49-F238E27FC236}">
                <a16:creationId xmlns:a16="http://schemas.microsoft.com/office/drawing/2014/main" id="{38E610C5-D63A-CE41-E9F2-AABA8FA5B78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453169" y="3051020"/>
            <a:ext cx="3285661" cy="3285661"/>
          </a:xfrm>
          <a:prstGeom prst="rect">
            <a:avLst/>
          </a:prstGeom>
        </p:spPr>
      </p:pic>
    </p:spTree>
    <p:extLst>
      <p:ext uri="{BB962C8B-B14F-4D97-AF65-F5344CB8AC3E}">
        <p14:creationId xmlns:p14="http://schemas.microsoft.com/office/powerpoint/2010/main" val="30490240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3EA5C7-E435-4BF4-411B-A815E99446D8}"/>
              </a:ext>
            </a:extLst>
          </p:cNvPr>
          <p:cNvSpPr>
            <a:spLocks noGrp="1"/>
          </p:cNvSpPr>
          <p:nvPr>
            <p:ph type="title"/>
          </p:nvPr>
        </p:nvSpPr>
        <p:spPr/>
        <p:txBody>
          <a:bodyPr/>
          <a:lstStyle/>
          <a:p>
            <a:pPr algn="ctr"/>
            <a:r>
              <a:rPr lang="en-US" dirty="0"/>
              <a:t>Bell’s Theorem: A Brief Introduction</a:t>
            </a:r>
          </a:p>
        </p:txBody>
      </p:sp>
      <p:sp>
        <p:nvSpPr>
          <p:cNvPr id="4" name="Text Placeholder 3">
            <a:extLst>
              <a:ext uri="{FF2B5EF4-FFF2-40B4-BE49-F238E27FC236}">
                <a16:creationId xmlns:a16="http://schemas.microsoft.com/office/drawing/2014/main" id="{B6F0B73E-B10B-EBFA-6EFC-9C201D5170DF}"/>
              </a:ext>
            </a:extLst>
          </p:cNvPr>
          <p:cNvSpPr>
            <a:spLocks noGrp="1"/>
          </p:cNvSpPr>
          <p:nvPr>
            <p:ph type="body" idx="1"/>
          </p:nvPr>
        </p:nvSpPr>
        <p:spPr/>
        <p:txBody>
          <a:bodyPr/>
          <a:lstStyle/>
          <a:p>
            <a:pPr algn="ctr"/>
            <a:r>
              <a:rPr lang="en-US" dirty="0"/>
              <a:t>Brief Description</a:t>
            </a:r>
          </a:p>
        </p:txBody>
      </p:sp>
      <p:graphicFrame>
        <p:nvGraphicFramePr>
          <p:cNvPr id="8" name="Content Placeholder 2">
            <a:extLst>
              <a:ext uri="{FF2B5EF4-FFF2-40B4-BE49-F238E27FC236}">
                <a16:creationId xmlns:a16="http://schemas.microsoft.com/office/drawing/2014/main" id="{1D410F00-C907-EB77-98AC-EA79A3E774C9}"/>
              </a:ext>
            </a:extLst>
          </p:cNvPr>
          <p:cNvGraphicFramePr>
            <a:graphicFrameLocks noGrp="1"/>
          </p:cNvGraphicFramePr>
          <p:nvPr>
            <p:ph sz="half" idx="2"/>
            <p:extLst>
              <p:ext uri="{D42A27DB-BD31-4B8C-83A1-F6EECF244321}">
                <p14:modId xmlns:p14="http://schemas.microsoft.com/office/powerpoint/2010/main" val="1500888571"/>
              </p:ext>
            </p:extLst>
          </p:nvPr>
        </p:nvGraphicFramePr>
        <p:xfrm>
          <a:off x="609600" y="2842211"/>
          <a:ext cx="5387975" cy="33474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 Placeholder 4">
            <a:extLst>
              <a:ext uri="{FF2B5EF4-FFF2-40B4-BE49-F238E27FC236}">
                <a16:creationId xmlns:a16="http://schemas.microsoft.com/office/drawing/2014/main" id="{F6BE77A5-4372-00AF-BC28-1380C6871C3A}"/>
              </a:ext>
            </a:extLst>
          </p:cNvPr>
          <p:cNvSpPr>
            <a:spLocks noGrp="1"/>
          </p:cNvSpPr>
          <p:nvPr>
            <p:ph type="body" sz="quarter" idx="3"/>
          </p:nvPr>
        </p:nvSpPr>
        <p:spPr/>
        <p:txBody>
          <a:bodyPr/>
          <a:lstStyle/>
          <a:p>
            <a:pPr algn="ctr"/>
            <a:r>
              <a:rPr lang="en-US" dirty="0"/>
              <a:t>Basic Idea</a:t>
            </a:r>
          </a:p>
        </p:txBody>
      </p:sp>
      <p:sp>
        <p:nvSpPr>
          <p:cNvPr id="6" name="Content Placeholder 5">
            <a:extLst>
              <a:ext uri="{FF2B5EF4-FFF2-40B4-BE49-F238E27FC236}">
                <a16:creationId xmlns:a16="http://schemas.microsoft.com/office/drawing/2014/main" id="{6929623F-CB59-727B-51B9-1D1FC8D3CD5D}"/>
              </a:ext>
            </a:extLst>
          </p:cNvPr>
          <p:cNvSpPr>
            <a:spLocks noGrp="1"/>
          </p:cNvSpPr>
          <p:nvPr>
            <p:ph sz="quarter" idx="4"/>
          </p:nvPr>
        </p:nvSpPr>
        <p:spPr/>
        <p:txBody>
          <a:bodyPr>
            <a:normAutofit fontScale="92500"/>
          </a:bodyPr>
          <a:lstStyle/>
          <a:p>
            <a:pPr marL="342900" indent="-342900">
              <a:buFont typeface="Arial" panose="020B0604020202020204" pitchFamily="34" charset="0"/>
              <a:buChar char="•"/>
            </a:pPr>
            <a:r>
              <a:rPr lang="en-US" dirty="0"/>
              <a:t>certain correlations between particles in a quantum mechanical system cannot be explained by any local hidden variables.</a:t>
            </a:r>
          </a:p>
          <a:p>
            <a:pPr marL="342900" indent="-342900">
              <a:buFont typeface="Arial" panose="020B0604020202020204" pitchFamily="34" charset="0"/>
              <a:buChar char="•"/>
            </a:pPr>
            <a:r>
              <a:rPr lang="en-US" dirty="0"/>
              <a:t>if two particles are entangled, then the state of one particle cannot be fully described without reference to the state of the other particle, even if the two particles are separated by a large distance.</a:t>
            </a:r>
          </a:p>
          <a:p>
            <a:pPr marL="342900" indent="-342900">
              <a:buFont typeface="Arial" panose="020B0604020202020204" pitchFamily="34" charset="0"/>
              <a:buChar char="•"/>
            </a:pPr>
            <a:r>
              <a:rPr lang="en-US" dirty="0"/>
              <a:t>cannot be explained by classical physics.</a:t>
            </a:r>
          </a:p>
        </p:txBody>
      </p:sp>
    </p:spTree>
    <p:extLst>
      <p:ext uri="{BB962C8B-B14F-4D97-AF65-F5344CB8AC3E}">
        <p14:creationId xmlns:p14="http://schemas.microsoft.com/office/powerpoint/2010/main" val="1116112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183F569-3FA2-2754-DD0C-6D80416EC21E}"/>
              </a:ext>
            </a:extLst>
          </p:cNvPr>
          <p:cNvSpPr>
            <a:spLocks noGrp="1"/>
          </p:cNvSpPr>
          <p:nvPr>
            <p:ph idx="1"/>
          </p:nvPr>
        </p:nvSpPr>
        <p:spPr>
          <a:xfrm>
            <a:off x="609600" y="789779"/>
            <a:ext cx="10972800" cy="5278442"/>
          </a:xfrm>
        </p:spPr>
        <p:txBody>
          <a:bodyPr/>
          <a:lstStyle/>
          <a:p>
            <a:pPr marL="342900" indent="-342900">
              <a:buFont typeface="Arial" panose="020B0604020202020204" pitchFamily="34" charset="0"/>
              <a:buChar char="•"/>
            </a:pPr>
            <a:r>
              <a:rPr lang="en-US" dirty="0"/>
              <a:t>any theory that assumes the existence of local hidden variables must obey certain inequalities, known as Bell's inequalities.</a:t>
            </a:r>
          </a:p>
          <a:p>
            <a:pPr marL="342900" indent="-342900">
              <a:buFont typeface="Arial" panose="020B0604020202020204" pitchFamily="34" charset="0"/>
              <a:buChar char="•"/>
            </a:pPr>
            <a:r>
              <a:rPr lang="en-US" dirty="0"/>
              <a:t>quantum mechanics predicts that these inequalities will be violated in certain situations, which has been confirmed by numerous experiments.</a:t>
            </a:r>
          </a:p>
          <a:p>
            <a:pPr marL="342900" indent="-342900">
              <a:buFont typeface="Arial" panose="020B0604020202020204" pitchFamily="34" charset="0"/>
              <a:buChar char="•"/>
            </a:pPr>
            <a:r>
              <a:rPr lang="en-US" dirty="0"/>
              <a:t>famous experiment that demonstrated the violation of Bell's inequalities is the Aspect experiment, which was conducted in 1982. In this experiment, entangled pairs of photons were generated and then measured at two distant locations. The results showed that the correlations between the photons were stronger than would be expected if there were local hidden variables.</a:t>
            </a:r>
          </a:p>
          <a:p>
            <a:pPr marL="342900" indent="-342900">
              <a:buFont typeface="Arial" panose="020B0604020202020204" pitchFamily="34" charset="0"/>
              <a:buChar char="•"/>
            </a:pPr>
            <a:r>
              <a:rPr lang="en-US" dirty="0"/>
              <a:t>significant for our understanding of the nature of reality. It suggests that the world is inherently non-local and that there are connections between particles that cannot be explained by classical physics.</a:t>
            </a:r>
          </a:p>
          <a:p>
            <a:pPr marL="342900" indent="-342900">
              <a:buFont typeface="Arial" panose="020B0604020202020204" pitchFamily="34" charset="0"/>
              <a:buChar char="•"/>
            </a:pPr>
            <a:r>
              <a:rPr lang="en-US" dirty="0"/>
              <a:t>has led to new areas of research in quantum mechanics, such as quantum teleportation and quantum cryptography.</a:t>
            </a:r>
          </a:p>
        </p:txBody>
      </p:sp>
    </p:spTree>
    <p:extLst>
      <p:ext uri="{BB962C8B-B14F-4D97-AF65-F5344CB8AC3E}">
        <p14:creationId xmlns:p14="http://schemas.microsoft.com/office/powerpoint/2010/main" val="490707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 name="Title 1">
            <a:extLst>
              <a:ext uri="{FF2B5EF4-FFF2-40B4-BE49-F238E27FC236}">
                <a16:creationId xmlns:a16="http://schemas.microsoft.com/office/drawing/2014/main" id="{14B31F4E-1972-82FE-C23F-385C60700B4A}"/>
              </a:ext>
            </a:extLst>
          </p:cNvPr>
          <p:cNvSpPr>
            <a:spLocks noGrp="1"/>
          </p:cNvSpPr>
          <p:nvPr>
            <p:ph type="title"/>
          </p:nvPr>
        </p:nvSpPr>
        <p:spPr>
          <a:xfrm>
            <a:off x="5748752" y="552782"/>
            <a:ext cx="5919373" cy="1611920"/>
          </a:xfrm>
        </p:spPr>
        <p:txBody>
          <a:bodyPr>
            <a:normAutofit/>
          </a:bodyPr>
          <a:lstStyle/>
          <a:p>
            <a:pPr algn="ctr">
              <a:lnSpc>
                <a:spcPct val="90000"/>
              </a:lnSpc>
            </a:pPr>
            <a:r>
              <a:rPr lang="en-US" sz="3700" dirty="0"/>
              <a:t>Basic Concepts Regarding Bell’s Theorem</a:t>
            </a:r>
          </a:p>
        </p:txBody>
      </p:sp>
      <p:pic>
        <p:nvPicPr>
          <p:cNvPr id="5" name="Picture 4" descr="Hotel reception bell">
            <a:extLst>
              <a:ext uri="{FF2B5EF4-FFF2-40B4-BE49-F238E27FC236}">
                <a16:creationId xmlns:a16="http://schemas.microsoft.com/office/drawing/2014/main" id="{05465029-AFBF-F6CB-57F6-99F76E80AD90}"/>
              </a:ext>
            </a:extLst>
          </p:cNvPr>
          <p:cNvPicPr>
            <a:picLocks noChangeAspect="1"/>
          </p:cNvPicPr>
          <p:nvPr/>
        </p:nvPicPr>
        <p:blipFill rotWithShape="1">
          <a:blip r:embed="rId2"/>
          <a:srcRect l="25255" r="19162" b="-1"/>
          <a:stretch/>
        </p:blipFill>
        <p:spPr>
          <a:xfrm>
            <a:off x="20" y="10"/>
            <a:ext cx="5710632" cy="6857990"/>
          </a:xfrm>
          <a:custGeom>
            <a:avLst/>
            <a:gdLst/>
            <a:ahLst/>
            <a:cxnLst/>
            <a:rect l="l" t="t" r="r" b="b"/>
            <a:pathLst>
              <a:path w="5710652" h="6858000">
                <a:moveTo>
                  <a:pt x="4831301" y="0"/>
                </a:moveTo>
                <a:lnTo>
                  <a:pt x="5696109" y="0"/>
                </a:lnTo>
                <a:lnTo>
                  <a:pt x="5706418" y="42969"/>
                </a:lnTo>
                <a:cubicBezTo>
                  <a:pt x="5714414" y="100391"/>
                  <a:pt x="5711283" y="160329"/>
                  <a:pt x="5695333" y="219852"/>
                </a:cubicBezTo>
                <a:cubicBezTo>
                  <a:pt x="5631536" y="457945"/>
                  <a:pt x="5386806" y="599240"/>
                  <a:pt x="5148712" y="535443"/>
                </a:cubicBezTo>
                <a:cubicBezTo>
                  <a:pt x="4940381" y="479621"/>
                  <a:pt x="4806160" y="285271"/>
                  <a:pt x="4818599" y="78052"/>
                </a:cubicBezTo>
                <a:close/>
                <a:moveTo>
                  <a:pt x="0" y="0"/>
                </a:moveTo>
                <a:lnTo>
                  <a:pt x="545808" y="0"/>
                </a:lnTo>
                <a:lnTo>
                  <a:pt x="4212872" y="0"/>
                </a:lnTo>
                <a:lnTo>
                  <a:pt x="4204748" y="184996"/>
                </a:lnTo>
                <a:cubicBezTo>
                  <a:pt x="4203390" y="263520"/>
                  <a:pt x="4204263" y="341910"/>
                  <a:pt x="4207775" y="419995"/>
                </a:cubicBezTo>
                <a:cubicBezTo>
                  <a:pt x="4220964" y="709488"/>
                  <a:pt x="4449625" y="891535"/>
                  <a:pt x="4655737" y="1068099"/>
                </a:cubicBezTo>
                <a:cubicBezTo>
                  <a:pt x="5169527" y="1508061"/>
                  <a:pt x="5344373" y="2032158"/>
                  <a:pt x="5103604" y="2589405"/>
                </a:cubicBezTo>
                <a:cubicBezTo>
                  <a:pt x="5010230" y="2805523"/>
                  <a:pt x="4828675" y="2993264"/>
                  <a:pt x="4657611" y="3164269"/>
                </a:cubicBezTo>
                <a:cubicBezTo>
                  <a:pt x="4198817" y="3622744"/>
                  <a:pt x="4217616" y="4154456"/>
                  <a:pt x="4499219" y="4641255"/>
                </a:cubicBezTo>
                <a:cubicBezTo>
                  <a:pt x="4699839" y="4986832"/>
                  <a:pt x="4940395" y="5311556"/>
                  <a:pt x="5110950" y="5670858"/>
                </a:cubicBezTo>
                <a:cubicBezTo>
                  <a:pt x="5277001" y="6019042"/>
                  <a:pt x="5375520" y="6366409"/>
                  <a:pt x="5396522" y="6707670"/>
                </a:cubicBezTo>
                <a:lnTo>
                  <a:pt x="5398895" y="6858000"/>
                </a:lnTo>
                <a:lnTo>
                  <a:pt x="0" y="6858000"/>
                </a:lnTo>
                <a:close/>
              </a:path>
            </a:pathLst>
          </a:custGeom>
        </p:spPr>
      </p:pic>
      <p:sp>
        <p:nvSpPr>
          <p:cNvPr id="3" name="Content Placeholder 2">
            <a:extLst>
              <a:ext uri="{FF2B5EF4-FFF2-40B4-BE49-F238E27FC236}">
                <a16:creationId xmlns:a16="http://schemas.microsoft.com/office/drawing/2014/main" id="{B8567395-141A-3717-9AEC-312C57038C14}"/>
              </a:ext>
            </a:extLst>
          </p:cNvPr>
          <p:cNvSpPr>
            <a:spLocks noGrp="1"/>
          </p:cNvSpPr>
          <p:nvPr>
            <p:ph idx="1"/>
          </p:nvPr>
        </p:nvSpPr>
        <p:spPr>
          <a:xfrm>
            <a:off x="5745083" y="2391995"/>
            <a:ext cx="5904056" cy="3174788"/>
          </a:xfrm>
        </p:spPr>
        <p:txBody>
          <a:bodyPr anchor="t">
            <a:normAutofit/>
          </a:bodyPr>
          <a:lstStyle/>
          <a:p>
            <a:pPr marL="342900" indent="-342900">
              <a:buFont typeface="Arial" panose="020B0604020202020204" pitchFamily="34" charset="0"/>
              <a:buChar char="•"/>
            </a:pPr>
            <a:r>
              <a:rPr lang="en-US" dirty="0"/>
              <a:t>Three main concepts will be discussed further to ensure a basic understanding of the Bell’s Theorem:</a:t>
            </a:r>
          </a:p>
          <a:p>
            <a:pPr marL="571500" lvl="1" indent="-342900">
              <a:buFont typeface="Arial" panose="020B0604020202020204" pitchFamily="34" charset="0"/>
              <a:buChar char="•"/>
            </a:pPr>
            <a:r>
              <a:rPr lang="en-US" dirty="0"/>
              <a:t>Entanglement</a:t>
            </a:r>
          </a:p>
          <a:p>
            <a:pPr marL="571500" lvl="1" indent="-342900">
              <a:buFont typeface="Arial" panose="020B0604020202020204" pitchFamily="34" charset="0"/>
              <a:buChar char="•"/>
            </a:pPr>
            <a:r>
              <a:rPr lang="en-US" dirty="0"/>
              <a:t>Local Hidden Variables</a:t>
            </a:r>
          </a:p>
          <a:p>
            <a:pPr marL="571500" lvl="1" indent="-342900">
              <a:buFont typeface="Arial" panose="020B0604020202020204" pitchFamily="34" charset="0"/>
              <a:buChar char="•"/>
            </a:pPr>
            <a:r>
              <a:rPr lang="en-US" dirty="0"/>
              <a:t>Bell’s Inequality</a:t>
            </a:r>
          </a:p>
        </p:txBody>
      </p:sp>
    </p:spTree>
    <p:extLst>
      <p:ext uri="{BB962C8B-B14F-4D97-AF65-F5344CB8AC3E}">
        <p14:creationId xmlns:p14="http://schemas.microsoft.com/office/powerpoint/2010/main" val="337865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3E50D-16A6-2846-2C94-E306215A84AC}"/>
              </a:ext>
            </a:extLst>
          </p:cNvPr>
          <p:cNvSpPr>
            <a:spLocks noGrp="1"/>
          </p:cNvSpPr>
          <p:nvPr>
            <p:ph type="title"/>
          </p:nvPr>
        </p:nvSpPr>
        <p:spPr/>
        <p:txBody>
          <a:bodyPr/>
          <a:lstStyle/>
          <a:p>
            <a:pPr algn="ctr"/>
            <a:r>
              <a:rPr lang="en-US" dirty="0"/>
              <a:t>Entanglement</a:t>
            </a:r>
          </a:p>
        </p:txBody>
      </p:sp>
      <p:sp>
        <p:nvSpPr>
          <p:cNvPr id="3" name="Content Placeholder 2">
            <a:extLst>
              <a:ext uri="{FF2B5EF4-FFF2-40B4-BE49-F238E27FC236}">
                <a16:creationId xmlns:a16="http://schemas.microsoft.com/office/drawing/2014/main" id="{4FA0B3A3-AA48-D6C7-3CFB-95F7DCB704B0}"/>
              </a:ext>
            </a:extLst>
          </p:cNvPr>
          <p:cNvSpPr>
            <a:spLocks noGrp="1"/>
          </p:cNvSpPr>
          <p:nvPr>
            <p:ph idx="1"/>
          </p:nvPr>
        </p:nvSpPr>
        <p:spPr>
          <a:xfrm>
            <a:off x="609600" y="2106204"/>
            <a:ext cx="10972800" cy="3829776"/>
          </a:xfrm>
        </p:spPr>
        <p:txBody>
          <a:bodyPr/>
          <a:lstStyle/>
          <a:p>
            <a:pPr marL="342900" indent="-342900">
              <a:buFont typeface="Arial" panose="020B0604020202020204" pitchFamily="34" charset="0"/>
              <a:buChar char="•"/>
            </a:pPr>
            <a:r>
              <a:rPr lang="en-US" dirty="0"/>
              <a:t>strong correlation between two or more particles, such as atoms or photons.</a:t>
            </a:r>
          </a:p>
          <a:p>
            <a:pPr marL="342900" indent="-342900">
              <a:buFont typeface="Arial" panose="020B0604020202020204" pitchFamily="34" charset="0"/>
              <a:buChar char="•"/>
            </a:pPr>
            <a:r>
              <a:rPr lang="en-US" dirty="0"/>
              <a:t>if two particles are entangled, their quantum states become intertwined in such a way that the state of one particle cannot be described independently of the state of the other particle, even if they are separated by a large distance</a:t>
            </a:r>
          </a:p>
          <a:p>
            <a:pPr marL="342900" indent="-342900">
              <a:buFont typeface="Arial" panose="020B0604020202020204" pitchFamily="34" charset="0"/>
              <a:buChar char="•"/>
            </a:pPr>
            <a:r>
              <a:rPr lang="en-US" dirty="0"/>
              <a:t>seems to violate our classical understanding of cause and effect.</a:t>
            </a:r>
          </a:p>
          <a:p>
            <a:pPr marL="342900" indent="-342900">
              <a:buFont typeface="Arial" panose="020B0604020202020204" pitchFamily="34" charset="0"/>
              <a:buChar char="•"/>
            </a:pPr>
            <a:r>
              <a:rPr lang="en-US" dirty="0"/>
              <a:t>example: </a:t>
            </a:r>
          </a:p>
          <a:p>
            <a:pPr marL="571500" lvl="1" indent="-342900">
              <a:buFont typeface="Arial" panose="020B0604020202020204" pitchFamily="34" charset="0"/>
              <a:buChar char="•"/>
            </a:pPr>
            <a:r>
              <a:rPr lang="en-US" dirty="0"/>
              <a:t>if two entangled particles are separated by a large distance and the state of one particle is measured, the state of the other particle can be immediately determined, even if the two particles are light-years apart. This happens faster than the speed of light, which is the maximum speed at which any information can be transmitted according to the theory of relativity.</a:t>
            </a:r>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3477419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12" name="Content Placeholder 11" descr="A picture containing text, screenshot, diagram, circle&#10;&#10;Description automatically generated">
            <a:extLst>
              <a:ext uri="{FF2B5EF4-FFF2-40B4-BE49-F238E27FC236}">
                <a16:creationId xmlns:a16="http://schemas.microsoft.com/office/drawing/2014/main" id="{AADF6AA0-3634-6892-A5A4-7ABF8DACD0C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01093" y="456448"/>
            <a:ext cx="7389813" cy="5945104"/>
          </a:xfrm>
          <a:effectLst>
            <a:softEdge rad="88900"/>
          </a:effectLst>
        </p:spPr>
      </p:pic>
    </p:spTree>
    <p:extLst>
      <p:ext uri="{BB962C8B-B14F-4D97-AF65-F5344CB8AC3E}">
        <p14:creationId xmlns:p14="http://schemas.microsoft.com/office/powerpoint/2010/main" val="513093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FD324C0-9C2C-36DA-ADE7-4F2EA47C6AB3}"/>
              </a:ext>
            </a:extLst>
          </p:cNvPr>
          <p:cNvSpPr>
            <a:spLocks noGrp="1"/>
          </p:cNvSpPr>
          <p:nvPr>
            <p:ph idx="1"/>
          </p:nvPr>
        </p:nvSpPr>
        <p:spPr>
          <a:xfrm>
            <a:off x="609600" y="1485900"/>
            <a:ext cx="10972800" cy="3886200"/>
          </a:xfrm>
        </p:spPr>
        <p:txBody>
          <a:bodyPr/>
          <a:lstStyle/>
          <a:p>
            <a:pPr marL="342900" indent="-342900">
              <a:buFont typeface="Arial" panose="020B0604020202020204" pitchFamily="34" charset="0"/>
              <a:buChar char="•"/>
            </a:pPr>
            <a:r>
              <a:rPr lang="en-US" dirty="0"/>
              <a:t>has been experimentally verified many times over the years, and it has been shown to be a fundamental feature of the quantum world.</a:t>
            </a:r>
          </a:p>
          <a:p>
            <a:pPr marL="342900" indent="-342900">
              <a:buFont typeface="Arial" panose="020B0604020202020204" pitchFamily="34" charset="0"/>
              <a:buChar char="•"/>
            </a:pPr>
            <a:r>
              <a:rPr lang="en-US" dirty="0"/>
              <a:t>one example of an experiment that demonstrates entanglement is the famous Einstein-</a:t>
            </a:r>
            <a:r>
              <a:rPr lang="en-US" dirty="0" err="1"/>
              <a:t>Podolsky</a:t>
            </a:r>
            <a:r>
              <a:rPr lang="en-US" dirty="0"/>
              <a:t>-Rosen (EPR) experiment:</a:t>
            </a:r>
          </a:p>
          <a:p>
            <a:pPr marL="571500" lvl="1" indent="-342900">
              <a:buFont typeface="Arial" panose="020B0604020202020204" pitchFamily="34" charset="0"/>
              <a:buChar char="•"/>
            </a:pPr>
            <a:r>
              <a:rPr lang="en-US" dirty="0"/>
              <a:t>two particles are created in such a way that they are entangled with each other. When the state of one particle is measured, the state of the other particle is immediately determined, even if the two particles are separated by a large distance.</a:t>
            </a:r>
          </a:p>
          <a:p>
            <a:pPr marL="342900" indent="-342900">
              <a:buFont typeface="Arial" panose="020B0604020202020204" pitchFamily="34" charset="0"/>
              <a:buChar char="•"/>
            </a:pPr>
            <a:r>
              <a:rPr lang="en-US" dirty="0"/>
              <a:t>a key ingredient in many quantum technologies, such as quantum computing and quantum cryptography.</a:t>
            </a:r>
          </a:p>
          <a:p>
            <a:pPr marL="342900" indent="-342900">
              <a:buFont typeface="Arial" panose="020B0604020202020204" pitchFamily="34" charset="0"/>
              <a:buChar char="•"/>
            </a:pPr>
            <a:r>
              <a:rPr lang="en-US" dirty="0"/>
              <a:t>a topic of ongoing research in the field of quantum mechanics.</a:t>
            </a:r>
          </a:p>
          <a:p>
            <a:endParaRPr lang="en-US" dirty="0"/>
          </a:p>
        </p:txBody>
      </p:sp>
    </p:spTree>
    <p:extLst>
      <p:ext uri="{BB962C8B-B14F-4D97-AF65-F5344CB8AC3E}">
        <p14:creationId xmlns:p14="http://schemas.microsoft.com/office/powerpoint/2010/main" val="2314370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696F-836A-BE2F-AB4F-3DEB19B1426E}"/>
              </a:ext>
            </a:extLst>
          </p:cNvPr>
          <p:cNvSpPr>
            <a:spLocks noGrp="1"/>
          </p:cNvSpPr>
          <p:nvPr>
            <p:ph type="title"/>
          </p:nvPr>
        </p:nvSpPr>
        <p:spPr/>
        <p:txBody>
          <a:bodyPr>
            <a:normAutofit/>
          </a:bodyPr>
          <a:lstStyle/>
          <a:p>
            <a:pPr algn="ctr"/>
            <a:r>
              <a:rPr lang="en-US" dirty="0"/>
              <a:t>Local Hidden Variables</a:t>
            </a:r>
          </a:p>
        </p:txBody>
      </p:sp>
      <p:sp>
        <p:nvSpPr>
          <p:cNvPr id="3" name="Content Placeholder 2">
            <a:extLst>
              <a:ext uri="{FF2B5EF4-FFF2-40B4-BE49-F238E27FC236}">
                <a16:creationId xmlns:a16="http://schemas.microsoft.com/office/drawing/2014/main" id="{9BD458E2-32D4-264D-9D3D-45295449C0AD}"/>
              </a:ext>
            </a:extLst>
          </p:cNvPr>
          <p:cNvSpPr>
            <a:spLocks noGrp="1"/>
          </p:cNvSpPr>
          <p:nvPr>
            <p:ph idx="1"/>
          </p:nvPr>
        </p:nvSpPr>
        <p:spPr/>
        <p:txBody>
          <a:bodyPr/>
          <a:lstStyle/>
          <a:p>
            <a:pPr marL="342900" indent="-342900">
              <a:buFont typeface="Arial" panose="020B0604020202020204" pitchFamily="34" charset="0"/>
              <a:buChar char="•"/>
            </a:pPr>
            <a:r>
              <a:rPr lang="en-US" dirty="0"/>
              <a:t>refer to the idea that the behavior of quantum systems can be explained by some underlying physical parameters or variables that are hidden from observation.</a:t>
            </a:r>
          </a:p>
          <a:p>
            <a:pPr marL="342900" indent="-342900">
              <a:buFont typeface="Arial" panose="020B0604020202020204" pitchFamily="34" charset="0"/>
              <a:buChar char="•"/>
            </a:pPr>
            <a:r>
              <a:rPr lang="en-US" dirty="0"/>
              <a:t>the idea of local hidden variables is that these hidden variables determine the behavior of particles in a way that is consistent with classical mechanics, and that the apparent randomness of quantum measurements is simply a result of our lack of knowledge about these hidden variables.</a:t>
            </a:r>
          </a:p>
          <a:p>
            <a:pPr marL="342900" indent="-342900">
              <a:buFont typeface="Arial" panose="020B0604020202020204" pitchFamily="34" charset="0"/>
              <a:buChar char="•"/>
            </a:pPr>
            <a:r>
              <a:rPr lang="en-US" dirty="0"/>
              <a:t>idea was proposed by Einstein, </a:t>
            </a:r>
            <a:r>
              <a:rPr lang="en-US" dirty="0" err="1"/>
              <a:t>Podolsky</a:t>
            </a:r>
            <a:r>
              <a:rPr lang="en-US" dirty="0"/>
              <a:t>, and Rosen (EPR) in a famous paper in 1935, in which they argued that quantum mechanics was incomplete and that there must be some underlying physical theory that would explain the apparent randomness of quantum measurements.</a:t>
            </a:r>
          </a:p>
        </p:txBody>
      </p:sp>
    </p:spTree>
    <p:extLst>
      <p:ext uri="{BB962C8B-B14F-4D97-AF65-F5344CB8AC3E}">
        <p14:creationId xmlns:p14="http://schemas.microsoft.com/office/powerpoint/2010/main" val="1952062558"/>
      </p:ext>
    </p:extLst>
  </p:cSld>
  <p:clrMapOvr>
    <a:masterClrMapping/>
  </p:clrMapOvr>
</p:sld>
</file>

<file path=ppt/theme/theme1.xml><?xml version="1.0" encoding="utf-8"?>
<a:theme xmlns:a="http://schemas.openxmlformats.org/drawingml/2006/main" name="SplashVTI">
  <a:themeElements>
    <a:clrScheme name="AnalogousFromLightSeedRightStep">
      <a:dk1>
        <a:srgbClr val="000000"/>
      </a:dk1>
      <a:lt1>
        <a:srgbClr val="FFFFFF"/>
      </a:lt1>
      <a:dk2>
        <a:srgbClr val="412524"/>
      </a:dk2>
      <a:lt2>
        <a:srgbClr val="E2E8E8"/>
      </a:lt2>
      <a:accent1>
        <a:srgbClr val="C69896"/>
      </a:accent1>
      <a:accent2>
        <a:srgbClr val="BA997F"/>
      </a:accent2>
      <a:accent3>
        <a:srgbClr val="AAA480"/>
      </a:accent3>
      <a:accent4>
        <a:srgbClr val="9BAA74"/>
      </a:accent4>
      <a:accent5>
        <a:srgbClr val="8FAC82"/>
      </a:accent5>
      <a:accent6>
        <a:srgbClr val="78B07E"/>
      </a:accent6>
      <a:hlink>
        <a:srgbClr val="568D8F"/>
      </a:hlink>
      <a:folHlink>
        <a:srgbClr val="7F7F7F"/>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plashVTI" id="{CD38C481-21EC-466B-953B-A1440B42712A}" vid="{D3E4813C-1D98-48C2-AF59-2D0D78E25500}"/>
    </a:ext>
  </a:extLst>
</a:theme>
</file>

<file path=docProps/app.xml><?xml version="1.0" encoding="utf-8"?>
<Properties xmlns="http://schemas.openxmlformats.org/officeDocument/2006/extended-properties" xmlns:vt="http://schemas.openxmlformats.org/officeDocument/2006/docPropsVTypes">
  <TotalTime>366</TotalTime>
  <Words>2479</Words>
  <Application>Microsoft Office PowerPoint</Application>
  <PresentationFormat>Widescreen</PresentationFormat>
  <Paragraphs>125</Paragraphs>
  <Slides>29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Avenir Next LT Pro</vt:lpstr>
      <vt:lpstr>Posterama</vt:lpstr>
      <vt:lpstr>SplashVTI</vt:lpstr>
      <vt:lpstr>Bell’s Theorem: The Venn Diagram Paradox</vt:lpstr>
      <vt:lpstr>Content</vt:lpstr>
      <vt:lpstr>Bell’s Theorem: A Brief Introduction</vt:lpstr>
      <vt:lpstr>PowerPoint Presentation</vt:lpstr>
      <vt:lpstr>Basic Concepts Regarding Bell’s Theorem</vt:lpstr>
      <vt:lpstr>Entanglement</vt:lpstr>
      <vt:lpstr>PowerPoint Presentation</vt:lpstr>
      <vt:lpstr>PowerPoint Presentation</vt:lpstr>
      <vt:lpstr>Local Hidden Variables</vt:lpstr>
      <vt:lpstr>PowerPoint Presentation</vt:lpstr>
      <vt:lpstr>Bell’s Inequality</vt:lpstr>
      <vt:lpstr>PowerPoint Presentation</vt:lpstr>
      <vt:lpstr>Experiments</vt:lpstr>
      <vt:lpstr>EPR (Einstein-Podolsky-Rosen) Experiment</vt:lpstr>
      <vt:lpstr>PowerPoint Presentation</vt:lpstr>
      <vt:lpstr>“Quantum Teleportation” Experiment</vt:lpstr>
      <vt:lpstr>PowerPoint Presentation</vt:lpstr>
      <vt:lpstr>Applications of Bell’s Theorem</vt:lpstr>
      <vt:lpstr>PowerPoint Presentation</vt:lpstr>
      <vt:lpstr>The Venn Diagram Paradox</vt:lpstr>
      <vt:lpstr>PowerPoint Presentation</vt:lpstr>
      <vt:lpstr>Polarization </vt:lpstr>
      <vt:lpstr>PowerPoint Presentation</vt:lpstr>
      <vt:lpstr>PowerPoint Presentation</vt:lpstr>
      <vt:lpstr>PowerPoint Presentation</vt:lpstr>
      <vt:lpstr>Entangled Polarization</vt:lpstr>
      <vt:lpstr>Correlation with Bell’s Inequality</vt:lpstr>
      <vt:lpstr>Example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Bell’s Theorem: The Venn Diagram Paradox</dc:title>
  <dc:creator>Nicolae-Andrei VASILE (94729)</dc:creator>
  <cp:lastModifiedBy>Nicolae-Andrei VASILE (94729)</cp:lastModifiedBy>
  <cp:revision>130</cp:revision>
  <dcterms:created xsi:type="dcterms:W3CDTF">2023-05-15T14:00:58Z</dcterms:created>
  <dcterms:modified xsi:type="dcterms:W3CDTF">2023-05-16T15:16:05Z</dcterms:modified>
</cp:coreProperties>
</file>

<file path=docProps/thumbnail.jpeg>
</file>